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  <p:sldMasterId id="2147483777" r:id="rId2"/>
    <p:sldMasterId id="2147483823" r:id="rId3"/>
    <p:sldMasterId id="2147483851" r:id="rId4"/>
  </p:sldMasterIdLst>
  <p:notesMasterIdLst>
    <p:notesMasterId r:id="rId66"/>
  </p:notesMasterIdLst>
  <p:handoutMasterIdLst>
    <p:handoutMasterId r:id="rId67"/>
  </p:handoutMasterIdLst>
  <p:sldIdLst>
    <p:sldId id="524" r:id="rId5"/>
    <p:sldId id="528" r:id="rId6"/>
    <p:sldId id="388" r:id="rId7"/>
    <p:sldId id="360" r:id="rId8"/>
    <p:sldId id="319" r:id="rId9"/>
    <p:sldId id="325" r:id="rId10"/>
    <p:sldId id="529" r:id="rId11"/>
    <p:sldId id="290" r:id="rId12"/>
    <p:sldId id="355" r:id="rId13"/>
    <p:sldId id="356" r:id="rId14"/>
    <p:sldId id="358" r:id="rId15"/>
    <p:sldId id="361" r:id="rId16"/>
    <p:sldId id="527" r:id="rId17"/>
    <p:sldId id="475" r:id="rId18"/>
    <p:sldId id="525" r:id="rId19"/>
    <p:sldId id="531" r:id="rId20"/>
    <p:sldId id="476" r:id="rId21"/>
    <p:sldId id="477" r:id="rId22"/>
    <p:sldId id="362" r:id="rId23"/>
    <p:sldId id="324" r:id="rId24"/>
    <p:sldId id="363" r:id="rId25"/>
    <p:sldId id="364" r:id="rId26"/>
    <p:sldId id="365" r:id="rId27"/>
    <p:sldId id="371" r:id="rId28"/>
    <p:sldId id="366" r:id="rId29"/>
    <p:sldId id="367" r:id="rId30"/>
    <p:sldId id="368" r:id="rId31"/>
    <p:sldId id="530" r:id="rId32"/>
    <p:sldId id="370" r:id="rId33"/>
    <p:sldId id="288" r:id="rId34"/>
    <p:sldId id="289" r:id="rId35"/>
    <p:sldId id="482" r:id="rId36"/>
    <p:sldId id="483" r:id="rId37"/>
    <p:sldId id="479" r:id="rId38"/>
    <p:sldId id="485" r:id="rId39"/>
    <p:sldId id="486" r:id="rId40"/>
    <p:sldId id="484" r:id="rId41"/>
    <p:sldId id="488" r:id="rId42"/>
    <p:sldId id="489" r:id="rId43"/>
    <p:sldId id="490" r:id="rId44"/>
    <p:sldId id="494" r:id="rId45"/>
    <p:sldId id="495" r:id="rId46"/>
    <p:sldId id="496" r:id="rId47"/>
    <p:sldId id="498" r:id="rId48"/>
    <p:sldId id="497" r:id="rId49"/>
    <p:sldId id="501" r:id="rId50"/>
    <p:sldId id="504" r:id="rId51"/>
    <p:sldId id="508" r:id="rId52"/>
    <p:sldId id="509" r:id="rId53"/>
    <p:sldId id="510" r:id="rId54"/>
    <p:sldId id="511" r:id="rId55"/>
    <p:sldId id="514" r:id="rId56"/>
    <p:sldId id="512" r:id="rId57"/>
    <p:sldId id="517" r:id="rId58"/>
    <p:sldId id="523" r:id="rId59"/>
    <p:sldId id="518" r:id="rId60"/>
    <p:sldId id="520" r:id="rId61"/>
    <p:sldId id="521" r:id="rId62"/>
    <p:sldId id="522" r:id="rId63"/>
    <p:sldId id="515" r:id="rId64"/>
    <p:sldId id="393" r:id="rId6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1B2"/>
    <a:srgbClr val="009E60"/>
    <a:srgbClr val="2B85B9"/>
    <a:srgbClr val="000000"/>
    <a:srgbClr val="366DAE"/>
    <a:srgbClr val="4055A4"/>
    <a:srgbClr val="3965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61" autoAdjust="0"/>
    <p:restoredTop sz="90754" autoAdjust="0"/>
  </p:normalViewPr>
  <p:slideViewPr>
    <p:cSldViewPr>
      <p:cViewPr varScale="1">
        <p:scale>
          <a:sx n="149" d="100"/>
          <a:sy n="149" d="100"/>
        </p:scale>
        <p:origin x="108" y="11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20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518F83-766C-4C04-A6E3-056EEC5355A5}" type="datetimeFigureOut">
              <a:rPr lang="de-AT" smtClean="0"/>
              <a:t>18.05.2018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02858-0D92-410B-AE6A-9BCC5B90E7F6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80341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jpeg>
</file>

<file path=ppt/media/image140.png>
</file>

<file path=ppt/media/image141.png>
</file>

<file path=ppt/media/image142.png>
</file>

<file path=ppt/media/image143.png>
</file>

<file path=ppt/media/image144.jpe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jpe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jpe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2A054-6DE9-41F4-8BA4-4E42C1A32E6F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BDA4FE-9707-49FF-ABA4-06B5918BE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624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there is more than production! There is more we can do throughout the whole</a:t>
            </a:r>
            <a:r>
              <a:rPr lang="en-US" baseline="0" dirty="0"/>
              <a:t> DevOps Toolchain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C1D293-33BA-4015-8231-228A196F9B0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205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BDA4FE-9707-49FF-ABA4-06B5918BEB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84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3B0AAD-EFE6-4946-BC7D-74779F8A129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2786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BDA4FE-9707-49FF-ABA4-06B5918BEBC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34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_dark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>
              <a:solidFill>
                <a:srgbClr val="FFFFFF">
                  <a:lumMod val="85000"/>
                </a:srgb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61E82BE-B626-4EB2-8898-B03C44A2E9A4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FFFFFF">
                  <a:tint val="75000"/>
                </a:srgb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273" y="2071966"/>
            <a:ext cx="5881454" cy="104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449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0" y="1"/>
            <a:ext cx="9135541" cy="5143499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229100" y="32385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45" name="Group 144"/>
          <p:cNvGrpSpPr/>
          <p:nvPr userDrawn="1"/>
        </p:nvGrpSpPr>
        <p:grpSpPr>
          <a:xfrm>
            <a:off x="1" y="4951262"/>
            <a:ext cx="9150382" cy="192425"/>
            <a:chOff x="1" y="6601683"/>
            <a:chExt cx="12200509" cy="256566"/>
          </a:xfrm>
        </p:grpSpPr>
        <p:sp>
          <p:nvSpPr>
            <p:cNvPr id="146" name="Rectangle 14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47" name="TextBox 14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8" name="Picture 14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 userDrawn="1"/>
        </p:nvSpPr>
        <p:spPr>
          <a:xfrm>
            <a:off x="-1342208" y="832757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Digital experience and transformation</a:t>
            </a:r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20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30875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1" y="1"/>
            <a:ext cx="9135539" cy="5143499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229100" y="32385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45" name="Group 144"/>
          <p:cNvGrpSpPr/>
          <p:nvPr userDrawn="1"/>
        </p:nvGrpSpPr>
        <p:grpSpPr>
          <a:xfrm>
            <a:off x="4230" y="4951075"/>
            <a:ext cx="9150382" cy="192425"/>
            <a:chOff x="1" y="6601683"/>
            <a:chExt cx="12200509" cy="256566"/>
          </a:xfrm>
        </p:grpSpPr>
        <p:sp>
          <p:nvSpPr>
            <p:cNvPr id="146" name="Rectangle 14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47" name="TextBox 14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8" name="Picture 14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Enterprise monitoring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16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1410038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Partner Day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230" y="4951075"/>
            <a:ext cx="9150382" cy="192425"/>
            <a:chOff x="1" y="6601683"/>
            <a:chExt cx="12200509" cy="256566"/>
          </a:xfrm>
        </p:grpSpPr>
        <p:sp>
          <p:nvSpPr>
            <p:cNvPr id="12" name="Rectangle 11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2122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H.O.T. Day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7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4230" y="4951075"/>
            <a:ext cx="9150382" cy="192425"/>
            <a:chOff x="1" y="6601683"/>
            <a:chExt cx="12200509" cy="256566"/>
          </a:xfrm>
        </p:grpSpPr>
        <p:sp>
          <p:nvSpPr>
            <p:cNvPr id="9" name="Rectangle 8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53680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>
            <a:off x="1" y="4951262"/>
            <a:ext cx="9150382" cy="192425"/>
            <a:chOff x="1" y="6601683"/>
            <a:chExt cx="12200509" cy="256566"/>
          </a:xfrm>
        </p:grpSpPr>
        <p:sp>
          <p:nvSpPr>
            <p:cNvPr id="6" name="Rectangle 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7" name="TextBox 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6383" y="2156033"/>
            <a:ext cx="9150383" cy="6391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/>
              <a:t>Subject slide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4364314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7643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quart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2268141" y="1189300"/>
            <a:ext cx="4607719" cy="3662495"/>
            <a:chOff x="2977516" y="297181"/>
            <a:chExt cx="6143625" cy="6129337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977516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049329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9121141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itle 1"/>
          <p:cNvSpPr txBox="1">
            <a:spLocks/>
          </p:cNvSpPr>
          <p:nvPr userDrawn="1"/>
        </p:nvSpPr>
        <p:spPr>
          <a:xfrm>
            <a:off x="523875" y="429300"/>
            <a:ext cx="8202216" cy="50099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800" dirty="0">
                <a:latin typeface="Calibri Light" charset="0"/>
                <a:ea typeface="Calibri Light" charset="0"/>
                <a:cs typeface="Calibri Light" charset="0"/>
              </a:rPr>
              <a:t>Timeline with four quarters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4540169"/>
            <a:ext cx="2268141" cy="33767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500">
                <a:latin typeface="Calibri Light" charset="0"/>
                <a:ea typeface="Calibri Light" charset="0"/>
                <a:cs typeface="Calibri Light" charset="0"/>
              </a:rPr>
              <a:t>First quarter</a:t>
            </a:r>
            <a:endParaRPr lang="en-US" sz="15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2276822" y="4531488"/>
            <a:ext cx="2295177" cy="33767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500" dirty="0">
                <a:latin typeface="Calibri Light" charset="0"/>
                <a:ea typeface="Calibri Light" charset="0"/>
                <a:cs typeface="Calibri Light" charset="0"/>
              </a:rPr>
              <a:t>Second quarter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4580683" y="4522807"/>
            <a:ext cx="2295177" cy="33767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500">
                <a:latin typeface="Calibri Light" charset="0"/>
                <a:ea typeface="Calibri Light" charset="0"/>
                <a:cs typeface="Calibri Light" charset="0"/>
              </a:rPr>
              <a:t>Third quarter</a:t>
            </a:r>
            <a:endParaRPr lang="en-US" sz="15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6875858" y="4514125"/>
            <a:ext cx="2295177" cy="33767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500">
                <a:latin typeface="Calibri Light" charset="0"/>
                <a:ea typeface="Calibri Light" charset="0"/>
                <a:cs typeface="Calibri Light" charset="0"/>
              </a:rPr>
              <a:t>Fourth quarter</a:t>
            </a:r>
            <a:endParaRPr lang="en-US" sz="1500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9292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523874" y="428624"/>
            <a:ext cx="8080774" cy="50172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8080774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046240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523874" y="428624"/>
            <a:ext cx="8080774" cy="50172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30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8080774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339231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device_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4909850" y="534032"/>
            <a:ext cx="3853965" cy="2345531"/>
            <a:chOff x="1448280" y="1775160"/>
            <a:chExt cx="7181639" cy="4370759"/>
          </a:xfrm>
        </p:grpSpPr>
        <p:sp>
          <p:nvSpPr>
            <p:cNvPr id="11" name="Freeform: Shape 2"/>
            <p:cNvSpPr/>
            <p:nvPr/>
          </p:nvSpPr>
          <p:spPr>
            <a:xfrm>
              <a:off x="1998360" y="2096279"/>
              <a:ext cx="6083999" cy="351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01" h="9751">
                  <a:moveTo>
                    <a:pt x="0" y="0"/>
                  </a:moveTo>
                  <a:lnTo>
                    <a:pt x="16901" y="0"/>
                  </a:lnTo>
                  <a:lnTo>
                    <a:pt x="16901" y="9751"/>
                  </a:lnTo>
                  <a:lnTo>
                    <a:pt x="0" y="9751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1959120" y="1775160"/>
              <a:ext cx="6161040" cy="417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15" h="11586">
                  <a:moveTo>
                    <a:pt x="16974" y="0"/>
                  </a:moveTo>
                  <a:lnTo>
                    <a:pt x="138" y="0"/>
                  </a:lnTo>
                  <a:cubicBezTo>
                    <a:pt x="62" y="0"/>
                    <a:pt x="0" y="61"/>
                    <a:pt x="0" y="137"/>
                  </a:cubicBezTo>
                  <a:lnTo>
                    <a:pt x="0" y="11586"/>
                  </a:lnTo>
                  <a:lnTo>
                    <a:pt x="17115" y="11586"/>
                  </a:lnTo>
                  <a:lnTo>
                    <a:pt x="17115" y="137"/>
                  </a:lnTo>
                  <a:cubicBezTo>
                    <a:pt x="17112" y="61"/>
                    <a:pt x="17050" y="0"/>
                    <a:pt x="16974" y="0"/>
                  </a:cubicBezTo>
                  <a:close/>
                  <a:moveTo>
                    <a:pt x="16888" y="10499"/>
                  </a:moveTo>
                  <a:lnTo>
                    <a:pt x="221" y="10499"/>
                  </a:lnTo>
                  <a:lnTo>
                    <a:pt x="221" y="1112"/>
                  </a:lnTo>
                  <a:lnTo>
                    <a:pt x="16888" y="1112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"/>
            <p:cNvSpPr/>
            <p:nvPr/>
          </p:nvSpPr>
          <p:spPr>
            <a:xfrm>
              <a:off x="1505519" y="5926679"/>
              <a:ext cx="7065720" cy="21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28" h="610">
                  <a:moveTo>
                    <a:pt x="19217" y="610"/>
                  </a:moveTo>
                  <a:lnTo>
                    <a:pt x="415" y="610"/>
                  </a:lnTo>
                  <a:cubicBezTo>
                    <a:pt x="184" y="610"/>
                    <a:pt x="0" y="426"/>
                    <a:pt x="0" y="195"/>
                  </a:cubicBezTo>
                  <a:lnTo>
                    <a:pt x="0" y="0"/>
                  </a:lnTo>
                  <a:lnTo>
                    <a:pt x="19628" y="0"/>
                  </a:lnTo>
                  <a:lnTo>
                    <a:pt x="19628" y="195"/>
                  </a:lnTo>
                  <a:cubicBezTo>
                    <a:pt x="19628" y="426"/>
                    <a:pt x="19444" y="610"/>
                    <a:pt x="19217" y="61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5"/>
            <p:cNvSpPr/>
            <p:nvPr/>
          </p:nvSpPr>
          <p:spPr>
            <a:xfrm>
              <a:off x="4991400" y="1928519"/>
              <a:ext cx="9576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268">
                  <a:moveTo>
                    <a:pt x="267" y="134"/>
                  </a:moveTo>
                  <a:cubicBezTo>
                    <a:pt x="267" y="158"/>
                    <a:pt x="261" y="179"/>
                    <a:pt x="249" y="201"/>
                  </a:cubicBezTo>
                  <a:cubicBezTo>
                    <a:pt x="236" y="222"/>
                    <a:pt x="221" y="237"/>
                    <a:pt x="200" y="250"/>
                  </a:cubicBezTo>
                  <a:cubicBezTo>
                    <a:pt x="178" y="262"/>
                    <a:pt x="157" y="268"/>
                    <a:pt x="133" y="268"/>
                  </a:cubicBezTo>
                  <a:cubicBezTo>
                    <a:pt x="108" y="268"/>
                    <a:pt x="88" y="262"/>
                    <a:pt x="67" y="250"/>
                  </a:cubicBezTo>
                  <a:cubicBezTo>
                    <a:pt x="45" y="237"/>
                    <a:pt x="30" y="222"/>
                    <a:pt x="18" y="201"/>
                  </a:cubicBezTo>
                  <a:cubicBezTo>
                    <a:pt x="5" y="179"/>
                    <a:pt x="0" y="158"/>
                    <a:pt x="0" y="134"/>
                  </a:cubicBezTo>
                  <a:cubicBezTo>
                    <a:pt x="0" y="109"/>
                    <a:pt x="5" y="88"/>
                    <a:pt x="18" y="67"/>
                  </a:cubicBezTo>
                  <a:cubicBezTo>
                    <a:pt x="31" y="46"/>
                    <a:pt x="45" y="30"/>
                    <a:pt x="67" y="18"/>
                  </a:cubicBezTo>
                  <a:cubicBezTo>
                    <a:pt x="88" y="6"/>
                    <a:pt x="109" y="0"/>
                    <a:pt x="133" y="0"/>
                  </a:cubicBezTo>
                  <a:cubicBezTo>
                    <a:pt x="158" y="0"/>
                    <a:pt x="178" y="6"/>
                    <a:pt x="200" y="18"/>
                  </a:cubicBezTo>
                  <a:cubicBezTo>
                    <a:pt x="221" y="30"/>
                    <a:pt x="236" y="46"/>
                    <a:pt x="249" y="67"/>
                  </a:cubicBezTo>
                  <a:cubicBezTo>
                    <a:pt x="261" y="88"/>
                    <a:pt x="267" y="109"/>
                    <a:pt x="267" y="134"/>
                  </a:cubicBezTo>
                  <a:close/>
                </a:path>
              </a:pathLst>
            </a:custGeom>
            <a:solidFill>
              <a:srgbClr val="454646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6"/>
            <p:cNvSpPr/>
            <p:nvPr/>
          </p:nvSpPr>
          <p:spPr>
            <a:xfrm>
              <a:off x="1448280" y="5926679"/>
              <a:ext cx="7181639" cy="8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0" h="227">
                  <a:moveTo>
                    <a:pt x="19881" y="227"/>
                  </a:moveTo>
                  <a:lnTo>
                    <a:pt x="69" y="227"/>
                  </a:lnTo>
                  <a:cubicBezTo>
                    <a:pt x="29" y="227"/>
                    <a:pt x="0" y="198"/>
                    <a:pt x="0" y="158"/>
                  </a:cubicBezTo>
                  <a:lnTo>
                    <a:pt x="0" y="68"/>
                  </a:lnTo>
                  <a:cubicBezTo>
                    <a:pt x="0" y="28"/>
                    <a:pt x="29" y="0"/>
                    <a:pt x="69" y="0"/>
                  </a:cubicBezTo>
                  <a:lnTo>
                    <a:pt x="19881" y="0"/>
                  </a:lnTo>
                  <a:cubicBezTo>
                    <a:pt x="19921" y="0"/>
                    <a:pt x="19950" y="28"/>
                    <a:pt x="19950" y="68"/>
                  </a:cubicBezTo>
                  <a:lnTo>
                    <a:pt x="19950" y="158"/>
                  </a:lnTo>
                  <a:cubicBezTo>
                    <a:pt x="19950" y="195"/>
                    <a:pt x="19917" y="227"/>
                    <a:pt x="19881" y="227"/>
                  </a:cubicBez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7"/>
            <p:cNvSpPr/>
            <p:nvPr/>
          </p:nvSpPr>
          <p:spPr>
            <a:xfrm>
              <a:off x="4845600" y="5684759"/>
              <a:ext cx="38628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263">
                  <a:moveTo>
                    <a:pt x="1033" y="263"/>
                  </a:moveTo>
                  <a:lnTo>
                    <a:pt x="40" y="263"/>
                  </a:lnTo>
                  <a:cubicBezTo>
                    <a:pt x="18" y="263"/>
                    <a:pt x="0" y="245"/>
                    <a:pt x="0" y="224"/>
                  </a:cubicBezTo>
                  <a:lnTo>
                    <a:pt x="0" y="39"/>
                  </a:lnTo>
                  <a:cubicBezTo>
                    <a:pt x="0" y="18"/>
                    <a:pt x="18" y="0"/>
                    <a:pt x="40" y="0"/>
                  </a:cubicBezTo>
                  <a:lnTo>
                    <a:pt x="1033" y="0"/>
                  </a:lnTo>
                  <a:cubicBezTo>
                    <a:pt x="1055" y="0"/>
                    <a:pt x="1073" y="18"/>
                    <a:pt x="1073" y="39"/>
                  </a:cubicBezTo>
                  <a:lnTo>
                    <a:pt x="1073" y="224"/>
                  </a:lnTo>
                  <a:cubicBezTo>
                    <a:pt x="1077" y="245"/>
                    <a:pt x="1059" y="263"/>
                    <a:pt x="1033" y="26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523874" y="428624"/>
            <a:ext cx="3811059" cy="50172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3811059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314029" y="643479"/>
            <a:ext cx="3038475" cy="192572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03892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TextSlideN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327570"/>
            <a:ext cx="8568951" cy="5682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361E82BE-B626-4EB2-8898-B03C44A2E9A4}" type="slidenum">
              <a:rPr lang="en-US" smtClean="0">
                <a:solidFill>
                  <a:srgbClr val="383A35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83A35">
                  <a:tint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n-US" dirty="0">
              <a:solidFill>
                <a:srgbClr val="383A35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8510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523875" y="429300"/>
            <a:ext cx="3811059" cy="5056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3811059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91724" y="567928"/>
            <a:ext cx="4030266" cy="39504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67574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5751871" y="1088100"/>
            <a:ext cx="2974220" cy="3433407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523875" y="429301"/>
            <a:ext cx="8202215" cy="500996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4978475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681357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23875" y="429300"/>
            <a:ext cx="8202216" cy="500995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523875" y="1088100"/>
            <a:ext cx="2974220" cy="343340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3747616" y="1088100"/>
            <a:ext cx="4978475" cy="343340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274602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3554361" y="4992477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3130827" y="2852633"/>
            <a:ext cx="2882348" cy="258418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200" b="0" i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www.dynatrace.com</a:t>
            </a:r>
            <a:endParaRPr lang="en-US" sz="1200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0827" y="1978295"/>
            <a:ext cx="2882350" cy="512292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486400" y="5764696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6589643" y="-993913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4518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1533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698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5428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2670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start_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35542" cy="5143500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10565606" y="-235744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4916385" y="6337300"/>
            <a:ext cx="392813" cy="360379"/>
            <a:chOff x="3273480" y="2144160"/>
            <a:chExt cx="3653639" cy="3351959"/>
          </a:xfrm>
        </p:grpSpPr>
        <p:sp>
          <p:nvSpPr>
            <p:cNvPr id="1656" name="Freeform: Shape 1"/>
            <p:cNvSpPr/>
            <p:nvPr userDrawn="1"/>
          </p:nvSpPr>
          <p:spPr>
            <a:xfrm>
              <a:off x="4151159" y="4982400"/>
              <a:ext cx="968759" cy="5137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92" h="1428">
                  <a:moveTo>
                    <a:pt x="2387" y="53"/>
                  </a:moveTo>
                  <a:cubicBezTo>
                    <a:pt x="2376" y="31"/>
                    <a:pt x="2365" y="20"/>
                    <a:pt x="2353" y="0"/>
                  </a:cubicBezTo>
                  <a:cubicBezTo>
                    <a:pt x="1591" y="578"/>
                    <a:pt x="578" y="1287"/>
                    <a:pt x="0" y="1428"/>
                  </a:cubicBezTo>
                  <a:cubicBezTo>
                    <a:pt x="697" y="1318"/>
                    <a:pt x="1840" y="731"/>
                    <a:pt x="2692" y="251"/>
                  </a:cubicBezTo>
                  <a:cubicBezTo>
                    <a:pt x="2574" y="217"/>
                    <a:pt x="2463" y="152"/>
                    <a:pt x="2387" y="53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57" name="Freeform: Shape 2"/>
            <p:cNvSpPr/>
            <p:nvPr userDrawn="1"/>
          </p:nvSpPr>
          <p:spPr>
            <a:xfrm>
              <a:off x="3273480" y="3562560"/>
              <a:ext cx="638640" cy="85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75" h="2365">
                  <a:moveTo>
                    <a:pt x="1614" y="175"/>
                  </a:moveTo>
                  <a:cubicBezTo>
                    <a:pt x="1571" y="121"/>
                    <a:pt x="1538" y="65"/>
                    <a:pt x="1515" y="0"/>
                  </a:cubicBezTo>
                  <a:cubicBezTo>
                    <a:pt x="928" y="731"/>
                    <a:pt x="197" y="1721"/>
                    <a:pt x="0" y="2365"/>
                  </a:cubicBezTo>
                  <a:cubicBezTo>
                    <a:pt x="228" y="1820"/>
                    <a:pt x="1100" y="948"/>
                    <a:pt x="1775" y="305"/>
                  </a:cubicBezTo>
                  <a:cubicBezTo>
                    <a:pt x="1710" y="274"/>
                    <a:pt x="1656" y="228"/>
                    <a:pt x="1614" y="175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58" name="Freeform: Shape 3"/>
            <p:cNvSpPr/>
            <p:nvPr userDrawn="1"/>
          </p:nvSpPr>
          <p:spPr>
            <a:xfrm>
              <a:off x="4082040" y="3731040"/>
              <a:ext cx="925200" cy="82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71" h="2286">
                  <a:moveTo>
                    <a:pt x="1798" y="0"/>
                  </a:moveTo>
                  <a:cubicBezTo>
                    <a:pt x="1569" y="0"/>
                    <a:pt x="1295" y="110"/>
                    <a:pt x="990" y="359"/>
                  </a:cubicBezTo>
                  <a:cubicBezTo>
                    <a:pt x="370" y="881"/>
                    <a:pt x="76" y="1894"/>
                    <a:pt x="0" y="2286"/>
                  </a:cubicBezTo>
                  <a:cubicBezTo>
                    <a:pt x="415" y="2263"/>
                    <a:pt x="1448" y="2176"/>
                    <a:pt x="2068" y="1643"/>
                  </a:cubicBezTo>
                  <a:cubicBezTo>
                    <a:pt x="2373" y="1380"/>
                    <a:pt x="2526" y="1140"/>
                    <a:pt x="2571" y="912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59" name="Freeform: Shape 4"/>
            <p:cNvSpPr/>
            <p:nvPr userDrawn="1"/>
          </p:nvSpPr>
          <p:spPr>
            <a:xfrm>
              <a:off x="4340160" y="3804840"/>
              <a:ext cx="596160" cy="529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7" h="1471">
                  <a:moveTo>
                    <a:pt x="1253" y="13"/>
                  </a:moveTo>
                  <a:cubicBezTo>
                    <a:pt x="1089" y="-30"/>
                    <a:pt x="883" y="35"/>
                    <a:pt x="632" y="230"/>
                  </a:cubicBezTo>
                  <a:cubicBezTo>
                    <a:pt x="228" y="568"/>
                    <a:pt x="45" y="1209"/>
                    <a:pt x="0" y="1471"/>
                  </a:cubicBezTo>
                  <a:cubicBezTo>
                    <a:pt x="262" y="1460"/>
                    <a:pt x="925" y="1395"/>
                    <a:pt x="1329" y="1068"/>
                  </a:cubicBezTo>
                  <a:cubicBezTo>
                    <a:pt x="1569" y="862"/>
                    <a:pt x="1668" y="664"/>
                    <a:pt x="1656" y="50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0" name="Freeform: Shape 5"/>
            <p:cNvSpPr/>
            <p:nvPr userDrawn="1"/>
          </p:nvSpPr>
          <p:spPr>
            <a:xfrm>
              <a:off x="4519800" y="3834360"/>
              <a:ext cx="392040" cy="347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0" h="966">
                  <a:moveTo>
                    <a:pt x="819" y="7"/>
                  </a:moveTo>
                  <a:cubicBezTo>
                    <a:pt x="709" y="-16"/>
                    <a:pt x="579" y="18"/>
                    <a:pt x="415" y="148"/>
                  </a:cubicBezTo>
                  <a:cubicBezTo>
                    <a:pt x="153" y="365"/>
                    <a:pt x="34" y="791"/>
                    <a:pt x="0" y="966"/>
                  </a:cubicBezTo>
                  <a:cubicBezTo>
                    <a:pt x="175" y="955"/>
                    <a:pt x="610" y="924"/>
                    <a:pt x="872" y="692"/>
                  </a:cubicBezTo>
                  <a:cubicBezTo>
                    <a:pt x="1025" y="563"/>
                    <a:pt x="1090" y="430"/>
                    <a:pt x="1090" y="323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1" name="Freeform: Shape 6"/>
            <p:cNvSpPr/>
            <p:nvPr userDrawn="1"/>
          </p:nvSpPr>
          <p:spPr>
            <a:xfrm>
              <a:off x="4654080" y="2150640"/>
              <a:ext cx="2273039" cy="202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15" h="5621">
                  <a:moveTo>
                    <a:pt x="1230" y="5621"/>
                  </a:moveTo>
                  <a:cubicBezTo>
                    <a:pt x="2068" y="5598"/>
                    <a:pt x="3222" y="5228"/>
                    <a:pt x="4258" y="4368"/>
                  </a:cubicBezTo>
                  <a:cubicBezTo>
                    <a:pt x="5936" y="2951"/>
                    <a:pt x="6577" y="620"/>
                    <a:pt x="6218" y="194"/>
                  </a:cubicBezTo>
                  <a:cubicBezTo>
                    <a:pt x="5860" y="-232"/>
                    <a:pt x="3451" y="-12"/>
                    <a:pt x="1763" y="1405"/>
                  </a:cubicBezTo>
                  <a:cubicBezTo>
                    <a:pt x="739" y="2265"/>
                    <a:pt x="172" y="3343"/>
                    <a:pt x="0" y="41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2" name="Freeform: Shape 7"/>
            <p:cNvSpPr/>
            <p:nvPr userDrawn="1"/>
          </p:nvSpPr>
          <p:spPr>
            <a:xfrm>
              <a:off x="4570920" y="3459600"/>
              <a:ext cx="801720" cy="694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8" h="1930">
                  <a:moveTo>
                    <a:pt x="36" y="1831"/>
                  </a:moveTo>
                  <a:lnTo>
                    <a:pt x="70" y="1874"/>
                  </a:lnTo>
                  <a:cubicBezTo>
                    <a:pt x="123" y="1938"/>
                    <a:pt x="211" y="1950"/>
                    <a:pt x="276" y="1896"/>
                  </a:cubicBezTo>
                  <a:lnTo>
                    <a:pt x="2172" y="305"/>
                  </a:lnTo>
                  <a:cubicBezTo>
                    <a:pt x="2237" y="251"/>
                    <a:pt x="2248" y="164"/>
                    <a:pt x="2195" y="99"/>
                  </a:cubicBezTo>
                  <a:lnTo>
                    <a:pt x="2161" y="56"/>
                  </a:lnTo>
                  <a:cubicBezTo>
                    <a:pt x="2107" y="-9"/>
                    <a:pt x="2020" y="-20"/>
                    <a:pt x="1955" y="34"/>
                  </a:cubicBezTo>
                  <a:lnTo>
                    <a:pt x="59" y="1625"/>
                  </a:lnTo>
                  <a:cubicBezTo>
                    <a:pt x="-9" y="1679"/>
                    <a:pt x="-20" y="1766"/>
                    <a:pt x="36" y="183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3" name="Freeform: Shape 8"/>
            <p:cNvSpPr/>
            <p:nvPr userDrawn="1"/>
          </p:nvSpPr>
          <p:spPr>
            <a:xfrm>
              <a:off x="6061680" y="2144160"/>
              <a:ext cx="865080" cy="880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04" h="2447">
                  <a:moveTo>
                    <a:pt x="0" y="257"/>
                  </a:moveTo>
                  <a:cubicBezTo>
                    <a:pt x="65" y="692"/>
                    <a:pt x="282" y="1160"/>
                    <a:pt x="632" y="1586"/>
                  </a:cubicBezTo>
                  <a:cubicBezTo>
                    <a:pt x="991" y="2013"/>
                    <a:pt x="1428" y="2317"/>
                    <a:pt x="1851" y="2447"/>
                  </a:cubicBezTo>
                  <a:cubicBezTo>
                    <a:pt x="2373" y="1411"/>
                    <a:pt x="2525" y="455"/>
                    <a:pt x="2308" y="192"/>
                  </a:cubicBezTo>
                  <a:cubicBezTo>
                    <a:pt x="2090" y="-70"/>
                    <a:pt x="1112" y="-78"/>
                    <a:pt x="0" y="257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4" name="Freeform: Shape 9"/>
            <p:cNvSpPr/>
            <p:nvPr userDrawn="1"/>
          </p:nvSpPr>
          <p:spPr>
            <a:xfrm>
              <a:off x="4033439" y="2966039"/>
              <a:ext cx="894600" cy="67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6" h="1885">
                  <a:moveTo>
                    <a:pt x="1506" y="0"/>
                  </a:moveTo>
                  <a:cubicBezTo>
                    <a:pt x="962" y="0"/>
                    <a:pt x="451" y="393"/>
                    <a:pt x="189" y="762"/>
                  </a:cubicBezTo>
                  <a:cubicBezTo>
                    <a:pt x="-6" y="1036"/>
                    <a:pt x="-51" y="1361"/>
                    <a:pt x="59" y="1493"/>
                  </a:cubicBezTo>
                  <a:cubicBezTo>
                    <a:pt x="253" y="1722"/>
                    <a:pt x="527" y="1318"/>
                    <a:pt x="1038" y="1440"/>
                  </a:cubicBezTo>
                  <a:cubicBezTo>
                    <a:pt x="1506" y="1550"/>
                    <a:pt x="1735" y="1885"/>
                    <a:pt x="1735" y="1885"/>
                  </a:cubicBezTo>
                  <a:cubicBezTo>
                    <a:pt x="1834" y="1394"/>
                    <a:pt x="2085" y="807"/>
                    <a:pt x="2486" y="229"/>
                  </a:cubicBezTo>
                  <a:cubicBezTo>
                    <a:pt x="2257" y="122"/>
                    <a:pt x="1921" y="0"/>
                    <a:pt x="1506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5" name="Freeform: Shape 10"/>
            <p:cNvSpPr/>
            <p:nvPr userDrawn="1"/>
          </p:nvSpPr>
          <p:spPr>
            <a:xfrm>
              <a:off x="5096520" y="4013279"/>
              <a:ext cx="664200" cy="81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46" h="2268">
                  <a:moveTo>
                    <a:pt x="0" y="446"/>
                  </a:moveTo>
                  <a:cubicBezTo>
                    <a:pt x="0" y="446"/>
                    <a:pt x="294" y="728"/>
                    <a:pt x="316" y="1208"/>
                  </a:cubicBezTo>
                  <a:cubicBezTo>
                    <a:pt x="339" y="1730"/>
                    <a:pt x="-99" y="1938"/>
                    <a:pt x="88" y="2167"/>
                  </a:cubicBezTo>
                  <a:cubicBezTo>
                    <a:pt x="198" y="2297"/>
                    <a:pt x="522" y="2308"/>
                    <a:pt x="830" y="2167"/>
                  </a:cubicBezTo>
                  <a:cubicBezTo>
                    <a:pt x="1233" y="1972"/>
                    <a:pt x="1713" y="1535"/>
                    <a:pt x="1809" y="1002"/>
                  </a:cubicBezTo>
                  <a:cubicBezTo>
                    <a:pt x="1885" y="587"/>
                    <a:pt x="1832" y="240"/>
                    <a:pt x="1755" y="0"/>
                  </a:cubicBezTo>
                  <a:cubicBezTo>
                    <a:pt x="1123" y="285"/>
                    <a:pt x="502" y="426"/>
                    <a:pt x="0" y="446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</p:grpSp>
      <p:sp>
        <p:nvSpPr>
          <p:cNvPr id="7" name="TextBox 6"/>
          <p:cNvSpPr txBox="1"/>
          <p:nvPr userDrawn="1"/>
        </p:nvSpPr>
        <p:spPr>
          <a:xfrm>
            <a:off x="3632251" y="1835038"/>
            <a:ext cx="2075760" cy="64970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24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Thank</a:t>
            </a:r>
            <a:r>
              <a:rPr lang="en-US" sz="2400" baseline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 you</a:t>
            </a:r>
            <a:endParaRPr lang="en-US" sz="240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874" name="Picture 873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03716" y="4683035"/>
            <a:ext cx="1391211" cy="24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0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L 0.49571 -0.70486 " pathEditMode="relative" rAng="0" ptsTypes="AA">
                                      <p:cBhvr>
                                        <p:cTn id="6" dur="1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779" y="-3525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4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E84E2-A07C-45FB-A7E1-4F499D4BA5F3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E1B9-782E-4296-9DE5-A662C4673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99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378459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rowser Window on OS Desktop_Call-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macOS-Sierra-Wallpaper-Macbook-Wallpaper.jpg" descr="macOS-Sierra-Wallpaper-Macbook-Wallpaper.jpg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3888" y="0"/>
            <a:ext cx="9171775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23" name="Safari_chrome.png" descr="Safari_chrome.png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37147" y="62124"/>
            <a:ext cx="9218294" cy="5283200"/>
          </a:xfrm>
          <a:prstGeom prst="rect">
            <a:avLst/>
          </a:prstGeom>
          <a:ln w="12700">
            <a:miter lim="400000"/>
          </a:ln>
        </p:spPr>
      </p:pic>
      <p:sp>
        <p:nvSpPr>
          <p:cNvPr id="624" name="Image"/>
          <p:cNvSpPr>
            <a:spLocks noGrp="1"/>
          </p:cNvSpPr>
          <p:nvPr>
            <p:ph type="pic" idx="13"/>
          </p:nvPr>
        </p:nvSpPr>
        <p:spPr>
          <a:xfrm>
            <a:off x="391914" y="590748"/>
            <a:ext cx="8359360" cy="456452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25" name="Rectangle"/>
          <p:cNvSpPr>
            <a:spLocks noGrp="1"/>
          </p:cNvSpPr>
          <p:nvPr>
            <p:ph type="body" idx="14"/>
          </p:nvPr>
        </p:nvSpPr>
        <p:spPr>
          <a:xfrm>
            <a:off x="385763" y="590550"/>
            <a:ext cx="8369698" cy="4567089"/>
          </a:xfrm>
          <a:prstGeom prst="rect">
            <a:avLst/>
          </a:prstGeom>
          <a:solidFill>
            <a:schemeClr val="accent1">
              <a:alpha val="90216"/>
            </a:schemeClr>
          </a:solidFill>
        </p:spPr>
        <p:txBody>
          <a:bodyPr>
            <a:noAutofit/>
          </a:bodyPr>
          <a:lstStyle>
            <a:lvl1pPr marL="0" indent="0" defTabSz="619125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sym typeface="Helvetica Light"/>
              </a:defRPr>
            </a:lvl1pPr>
          </a:lstStyle>
          <a:p>
            <a:pPr marL="0" indent="0" defTabSz="825500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26" name="Creating a call-out…"/>
          <p:cNvSpPr>
            <a:spLocks noGrp="1"/>
          </p:cNvSpPr>
          <p:nvPr>
            <p:ph type="body" sz="quarter" idx="15"/>
          </p:nvPr>
        </p:nvSpPr>
        <p:spPr>
          <a:xfrm>
            <a:off x="2848199" y="1387901"/>
            <a:ext cx="2903165" cy="80699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 defTabSz="619125">
              <a:spcBef>
                <a:spcPts val="0"/>
              </a:spcBef>
              <a:buSzTx/>
              <a:buNone/>
              <a:defRPr sz="3600" b="0" spc="-36"/>
            </a:lvl1pPr>
          </a:lstStyle>
          <a:p>
            <a:pPr marL="0" indent="0" algn="l" defTabSz="825500">
              <a:spcBef>
                <a:spcPts val="0"/>
              </a:spcBef>
              <a:buSzTx/>
              <a:buNone/>
              <a:defRPr sz="6000" spc="-59"/>
            </a:pPr>
            <a:r>
              <a:t>Creating a call-out</a:t>
            </a:r>
          </a:p>
          <a:p>
            <a:pPr marL="0" indent="0" algn="l" defTabSz="825500">
              <a:spcBef>
                <a:spcPts val="0"/>
              </a:spcBef>
              <a:buSzTx/>
              <a:buNone/>
              <a:defRPr sz="3600" b="0" spc="-36"/>
            </a:pPr>
            <a:r>
              <a:t>Watch the tutorial in the Presentation Guidelines Keynote to learn how to create call-outs on screenshots within this template.</a:t>
            </a:r>
          </a:p>
        </p:txBody>
      </p:sp>
      <p:sp>
        <p:nvSpPr>
          <p:cNvPr id="627" name="Line"/>
          <p:cNvSpPr>
            <a:spLocks noGrp="1"/>
          </p:cNvSpPr>
          <p:nvPr>
            <p:ph type="body" sz="quarter" idx="16"/>
          </p:nvPr>
        </p:nvSpPr>
        <p:spPr>
          <a:xfrm>
            <a:off x="2004789" y="1605360"/>
            <a:ext cx="810954" cy="1"/>
          </a:xfrm>
          <a:prstGeom prst="line">
            <a:avLst/>
          </a:prstGeom>
          <a:ln w="762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>
            <a:noAutofit/>
          </a:bodyPr>
          <a:lstStyle>
            <a:lvl1pPr marL="0" indent="0" defTabSz="619125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sym typeface="Helvetica Light"/>
              </a:defRPr>
            </a:lvl1pPr>
          </a:lstStyle>
          <a:p>
            <a:pPr marL="0" indent="0" defTabSz="825500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2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344363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_N90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96799605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2"/>
          </p:nvPr>
        </p:nvSpPr>
        <p:spPr>
          <a:xfrm>
            <a:off x="323530" y="1059585"/>
            <a:ext cx="8496944" cy="3530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323531" y="327571"/>
            <a:ext cx="8496943" cy="5682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01185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0260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0192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85210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tart_slide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6113207" y="5088194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2" name="Group 1"/>
          <p:cNvGrpSpPr/>
          <p:nvPr userDrawn="1"/>
        </p:nvGrpSpPr>
        <p:grpSpPr>
          <a:xfrm>
            <a:off x="1" y="4951262"/>
            <a:ext cx="9144000" cy="192425"/>
            <a:chOff x="1" y="6601683"/>
            <a:chExt cx="12192000" cy="256566"/>
          </a:xfrm>
        </p:grpSpPr>
        <p:sp>
          <p:nvSpPr>
            <p:cNvPr id="284" name="Rectangle 283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pic>
          <p:nvPicPr>
            <p:cNvPr id="286" name="Picture 28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268" name="Title 1"/>
          <p:cNvSpPr>
            <a:spLocks noGrp="1"/>
          </p:cNvSpPr>
          <p:nvPr>
            <p:ph type="title" hasCustomPrompt="1"/>
          </p:nvPr>
        </p:nvSpPr>
        <p:spPr>
          <a:xfrm>
            <a:off x="340616" y="1106376"/>
            <a:ext cx="8445575" cy="648001"/>
          </a:xfrm>
          <a:prstGeom prst="rect">
            <a:avLst/>
          </a:prstGeom>
        </p:spPr>
        <p:txBody>
          <a:bodyPr/>
          <a:lstStyle>
            <a:lvl1pPr fontAlgn="ctr">
              <a:lnSpc>
                <a:spcPts val="3000"/>
              </a:lnSpc>
              <a:defRPr sz="255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2400" dirty="0"/>
              <a:t>Monitoring redefined</a:t>
            </a:r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5" y="1490863"/>
            <a:ext cx="8445575" cy="63919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575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January 18, 2017</a:t>
            </a:r>
          </a:p>
        </p:txBody>
      </p:sp>
      <p:pic>
        <p:nvPicPr>
          <p:cNvPr id="270" name="Picture 26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15" y="360816"/>
            <a:ext cx="2176967" cy="38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23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766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0" y="0"/>
            <a:ext cx="9135541" cy="514350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229100" y="32385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45" name="Group 144"/>
          <p:cNvGrpSpPr/>
          <p:nvPr userDrawn="1"/>
        </p:nvGrpSpPr>
        <p:grpSpPr>
          <a:xfrm>
            <a:off x="1" y="4951262"/>
            <a:ext cx="9150382" cy="192425"/>
            <a:chOff x="1" y="6601683"/>
            <a:chExt cx="12200509" cy="256566"/>
          </a:xfrm>
        </p:grpSpPr>
        <p:sp>
          <p:nvSpPr>
            <p:cNvPr id="146" name="Rectangle 14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47" name="TextBox 14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8" name="Picture 14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5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Cloud innovation and automation</a:t>
            </a:r>
          </a:p>
          <a:p>
            <a:pPr>
              <a:lnSpc>
                <a:spcPct val="120000"/>
              </a:lnSpc>
            </a:pPr>
            <a:endParaRPr lang="en-US" sz="1500" b="1" dirty="0">
              <a:solidFill>
                <a:schemeClr val="bg2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1709069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1.xml"/><Relationship Id="rId21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5" Type="http://schemas.openxmlformats.org/officeDocument/2006/relationships/theme" Target="../theme/theme4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2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7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0" y="4873704"/>
            <a:ext cx="1150994" cy="23244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541" y="327570"/>
            <a:ext cx="7358982" cy="5682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541" y="1369219"/>
            <a:ext cx="7358982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7629" y="4992477"/>
            <a:ext cx="606371" cy="151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E82BE-B626-4EB2-8898-B03C44A2E9A4}" type="slidenum">
              <a:rPr lang="en-US" smtClean="0">
                <a:solidFill>
                  <a:srgbClr val="383A35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83A35">
                  <a:tint val="75000"/>
                </a:srgb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3028950" y="4992477"/>
            <a:ext cx="3086100" cy="151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>
              <a:solidFill>
                <a:srgbClr val="383A35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9851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822" r:id="rId2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rgbClr val="383A35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0"/>
        </a:spcBef>
        <a:spcAft>
          <a:spcPts val="750"/>
        </a:spcAft>
        <a:buClr>
          <a:schemeClr val="accent1"/>
        </a:buClr>
        <a:buFont typeface="Arial"/>
        <a:buChar char="•"/>
        <a:defRPr sz="2100" kern="1200">
          <a:solidFill>
            <a:schemeClr val="tx1"/>
          </a:solidFill>
          <a:latin typeface="+mj-lt"/>
          <a:ea typeface="+mn-ea"/>
          <a:cs typeface="Calibri Light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0"/>
        </a:spcBef>
        <a:spcAft>
          <a:spcPts val="750"/>
        </a:spcAft>
        <a:buClr>
          <a:srgbClr val="606B6C"/>
        </a:buClr>
        <a:buSzPct val="8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j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0"/>
        </a:spcBef>
        <a:spcAft>
          <a:spcPts val="750"/>
        </a:spcAft>
        <a:buClr>
          <a:srgbClr val="606B6C"/>
        </a:buClr>
        <a:buSzPct val="80000"/>
        <a:buFont typeface="Arial" panose="020B0604020202020204" pitchFamily="34" charset="0"/>
        <a:buChar char="•"/>
        <a:defRPr sz="1800" b="0" kern="1200">
          <a:solidFill>
            <a:schemeClr val="bg2"/>
          </a:solidFill>
          <a:latin typeface="+mj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9376348" y="439586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7296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Wingdings" charset="2"/>
        <a:buChar char="§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165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76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9376348" y="439586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483696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  <p:sldLayoutId id="2147483864" r:id="rId13"/>
    <p:sldLayoutId id="2147483865" r:id="rId14"/>
    <p:sldLayoutId id="2147483866" r:id="rId15"/>
    <p:sldLayoutId id="2147483867" r:id="rId16"/>
    <p:sldLayoutId id="2147483868" r:id="rId17"/>
    <p:sldLayoutId id="2147483869" r:id="rId18"/>
    <p:sldLayoutId id="2147483870" r:id="rId19"/>
    <p:sldLayoutId id="2147483871" r:id="rId20"/>
    <p:sldLayoutId id="2147483872" r:id="rId21"/>
    <p:sldLayoutId id="2147483873" r:id="rId22"/>
    <p:sldLayoutId id="2147483874" r:id="rId23"/>
    <p:sldLayoutId id="2147483875" r:id="rId24"/>
  </p:sldLayoutIdLst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Wingdings" charset="2"/>
        <a:buChar char="§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13" Type="http://schemas.openxmlformats.org/officeDocument/2006/relationships/image" Target="../media/image49.png"/><Relationship Id="rId18" Type="http://schemas.openxmlformats.org/officeDocument/2006/relationships/image" Target="../media/image54.png"/><Relationship Id="rId26" Type="http://schemas.openxmlformats.org/officeDocument/2006/relationships/image" Target="../media/image62.png"/><Relationship Id="rId3" Type="http://schemas.openxmlformats.org/officeDocument/2006/relationships/image" Target="../media/image39.png"/><Relationship Id="rId21" Type="http://schemas.openxmlformats.org/officeDocument/2006/relationships/image" Target="../media/image57.png"/><Relationship Id="rId7" Type="http://schemas.openxmlformats.org/officeDocument/2006/relationships/image" Target="../media/image43.png"/><Relationship Id="rId12" Type="http://schemas.openxmlformats.org/officeDocument/2006/relationships/image" Target="../media/image48.png"/><Relationship Id="rId17" Type="http://schemas.openxmlformats.org/officeDocument/2006/relationships/image" Target="../media/image53.png"/><Relationship Id="rId25" Type="http://schemas.openxmlformats.org/officeDocument/2006/relationships/image" Target="../media/image61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52.jpeg"/><Relationship Id="rId20" Type="http://schemas.openxmlformats.org/officeDocument/2006/relationships/image" Target="../media/image56.png"/><Relationship Id="rId29" Type="http://schemas.openxmlformats.org/officeDocument/2006/relationships/image" Target="../media/image65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24" Type="http://schemas.openxmlformats.org/officeDocument/2006/relationships/image" Target="../media/image60.png"/><Relationship Id="rId5" Type="http://schemas.openxmlformats.org/officeDocument/2006/relationships/image" Target="../media/image41.png"/><Relationship Id="rId15" Type="http://schemas.openxmlformats.org/officeDocument/2006/relationships/image" Target="../media/image51.png"/><Relationship Id="rId23" Type="http://schemas.openxmlformats.org/officeDocument/2006/relationships/image" Target="../media/image59.png"/><Relationship Id="rId28" Type="http://schemas.openxmlformats.org/officeDocument/2006/relationships/image" Target="../media/image64.png"/><Relationship Id="rId10" Type="http://schemas.openxmlformats.org/officeDocument/2006/relationships/image" Target="../media/image46.png"/><Relationship Id="rId19" Type="http://schemas.openxmlformats.org/officeDocument/2006/relationships/image" Target="../media/image55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Relationship Id="rId14" Type="http://schemas.openxmlformats.org/officeDocument/2006/relationships/image" Target="../media/image50.png"/><Relationship Id="rId22" Type="http://schemas.openxmlformats.org/officeDocument/2006/relationships/image" Target="../media/image58.png"/><Relationship Id="rId27" Type="http://schemas.openxmlformats.org/officeDocument/2006/relationships/image" Target="../media/image63.png"/><Relationship Id="rId30" Type="http://schemas.openxmlformats.org/officeDocument/2006/relationships/image" Target="../media/image6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image" Target="../media/image77.png"/><Relationship Id="rId18" Type="http://schemas.openxmlformats.org/officeDocument/2006/relationships/image" Target="../media/image82.png"/><Relationship Id="rId3" Type="http://schemas.openxmlformats.org/officeDocument/2006/relationships/image" Target="../media/image68.png"/><Relationship Id="rId21" Type="http://schemas.openxmlformats.org/officeDocument/2006/relationships/image" Target="../media/image85.png"/><Relationship Id="rId7" Type="http://schemas.openxmlformats.org/officeDocument/2006/relationships/image" Target="../media/image72.png"/><Relationship Id="rId12" Type="http://schemas.openxmlformats.org/officeDocument/2006/relationships/image" Target="../media/image76.png"/><Relationship Id="rId17" Type="http://schemas.openxmlformats.org/officeDocument/2006/relationships/image" Target="../media/image81.png"/><Relationship Id="rId2" Type="http://schemas.openxmlformats.org/officeDocument/2006/relationships/image" Target="../media/image67.png"/><Relationship Id="rId16" Type="http://schemas.openxmlformats.org/officeDocument/2006/relationships/image" Target="../media/image80.png"/><Relationship Id="rId20" Type="http://schemas.openxmlformats.org/officeDocument/2006/relationships/image" Target="../media/image8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1.png"/><Relationship Id="rId11" Type="http://schemas.openxmlformats.org/officeDocument/2006/relationships/image" Target="../media/image75.png"/><Relationship Id="rId5" Type="http://schemas.openxmlformats.org/officeDocument/2006/relationships/image" Target="../media/image70.png"/><Relationship Id="rId15" Type="http://schemas.openxmlformats.org/officeDocument/2006/relationships/image" Target="../media/image79.png"/><Relationship Id="rId10" Type="http://schemas.openxmlformats.org/officeDocument/2006/relationships/image" Target="../media/image74.jpeg"/><Relationship Id="rId19" Type="http://schemas.openxmlformats.org/officeDocument/2006/relationships/image" Target="../media/image83.png"/><Relationship Id="rId4" Type="http://schemas.openxmlformats.org/officeDocument/2006/relationships/image" Target="../media/image69.png"/><Relationship Id="rId9" Type="http://schemas.openxmlformats.org/officeDocument/2006/relationships/image" Target="../media/image73.png"/><Relationship Id="rId14" Type="http://schemas.openxmlformats.org/officeDocument/2006/relationships/image" Target="../media/image78.jpeg"/><Relationship Id="rId22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13" Type="http://schemas.openxmlformats.org/officeDocument/2006/relationships/image" Target="../media/image95.png"/><Relationship Id="rId18" Type="http://schemas.openxmlformats.org/officeDocument/2006/relationships/image" Target="../media/image100.png"/><Relationship Id="rId3" Type="http://schemas.openxmlformats.org/officeDocument/2006/relationships/image" Target="../media/image86.png"/><Relationship Id="rId21" Type="http://schemas.openxmlformats.org/officeDocument/2006/relationships/image" Target="../media/image103.png"/><Relationship Id="rId7" Type="http://schemas.openxmlformats.org/officeDocument/2006/relationships/image" Target="../media/image90.png"/><Relationship Id="rId12" Type="http://schemas.openxmlformats.org/officeDocument/2006/relationships/image" Target="../media/image94.png"/><Relationship Id="rId17" Type="http://schemas.openxmlformats.org/officeDocument/2006/relationships/image" Target="../media/image9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98.png"/><Relationship Id="rId20" Type="http://schemas.openxmlformats.org/officeDocument/2006/relationships/image" Target="../media/image10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9.png"/><Relationship Id="rId11" Type="http://schemas.openxmlformats.org/officeDocument/2006/relationships/image" Target="../media/image93.png"/><Relationship Id="rId5" Type="http://schemas.openxmlformats.org/officeDocument/2006/relationships/image" Target="../media/image88.png"/><Relationship Id="rId15" Type="http://schemas.openxmlformats.org/officeDocument/2006/relationships/image" Target="../media/image97.png"/><Relationship Id="rId23" Type="http://schemas.openxmlformats.org/officeDocument/2006/relationships/image" Target="../media/image104.png"/><Relationship Id="rId10" Type="http://schemas.openxmlformats.org/officeDocument/2006/relationships/image" Target="../media/image92.png"/><Relationship Id="rId19" Type="http://schemas.openxmlformats.org/officeDocument/2006/relationships/image" Target="../media/image101.png"/><Relationship Id="rId4" Type="http://schemas.openxmlformats.org/officeDocument/2006/relationships/image" Target="../media/image87.png"/><Relationship Id="rId9" Type="http://schemas.openxmlformats.org/officeDocument/2006/relationships/image" Target="../media/image51.png"/><Relationship Id="rId14" Type="http://schemas.openxmlformats.org/officeDocument/2006/relationships/image" Target="../media/image96.png"/><Relationship Id="rId22" Type="http://schemas.openxmlformats.org/officeDocument/2006/relationships/image" Target="../media/image7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111.png"/><Relationship Id="rId18" Type="http://schemas.openxmlformats.org/officeDocument/2006/relationships/image" Target="../media/image72.png"/><Relationship Id="rId3" Type="http://schemas.openxmlformats.org/officeDocument/2006/relationships/image" Target="../media/image106.png"/><Relationship Id="rId21" Type="http://schemas.openxmlformats.org/officeDocument/2006/relationships/image" Target="../media/image117.png"/><Relationship Id="rId7" Type="http://schemas.openxmlformats.org/officeDocument/2006/relationships/image" Target="../media/image70.png"/><Relationship Id="rId12" Type="http://schemas.openxmlformats.org/officeDocument/2006/relationships/image" Target="../media/image110.png"/><Relationship Id="rId17" Type="http://schemas.openxmlformats.org/officeDocument/2006/relationships/image" Target="../media/image39.png"/><Relationship Id="rId2" Type="http://schemas.openxmlformats.org/officeDocument/2006/relationships/image" Target="../media/image105.png"/><Relationship Id="rId16" Type="http://schemas.openxmlformats.org/officeDocument/2006/relationships/image" Target="../media/image114.png"/><Relationship Id="rId20" Type="http://schemas.openxmlformats.org/officeDocument/2006/relationships/image" Target="../media/image116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9.png"/><Relationship Id="rId11" Type="http://schemas.openxmlformats.org/officeDocument/2006/relationships/image" Target="../media/image109.png"/><Relationship Id="rId5" Type="http://schemas.openxmlformats.org/officeDocument/2006/relationships/image" Target="../media/image68.png"/><Relationship Id="rId15" Type="http://schemas.openxmlformats.org/officeDocument/2006/relationships/image" Target="../media/image113.png"/><Relationship Id="rId10" Type="http://schemas.openxmlformats.org/officeDocument/2006/relationships/image" Target="../media/image108.png"/><Relationship Id="rId19" Type="http://schemas.openxmlformats.org/officeDocument/2006/relationships/image" Target="../media/image115.png"/><Relationship Id="rId4" Type="http://schemas.openxmlformats.org/officeDocument/2006/relationships/image" Target="../media/image67.png"/><Relationship Id="rId9" Type="http://schemas.openxmlformats.org/officeDocument/2006/relationships/image" Target="../media/image107.png"/><Relationship Id="rId14" Type="http://schemas.openxmlformats.org/officeDocument/2006/relationships/image" Target="../media/image112.png"/><Relationship Id="rId22" Type="http://schemas.openxmlformats.org/officeDocument/2006/relationships/image" Target="../media/image1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29.png"/><Relationship Id="rId5" Type="http://schemas.openxmlformats.org/officeDocument/2006/relationships/image" Target="../media/image128.png"/><Relationship Id="rId4" Type="http://schemas.openxmlformats.org/officeDocument/2006/relationships/image" Target="../media/image1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3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ws.amazon.com/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github.com/Dynatrace/AWSDevOpsTutorial" TargetMode="Externa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tenant.sprint.dynatracelabs.com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13" Type="http://schemas.openxmlformats.org/officeDocument/2006/relationships/image" Target="../media/image57.png"/><Relationship Id="rId3" Type="http://schemas.openxmlformats.org/officeDocument/2006/relationships/image" Target="../media/image142.png"/><Relationship Id="rId7" Type="http://schemas.openxmlformats.org/officeDocument/2006/relationships/image" Target="../media/image51.png"/><Relationship Id="rId12" Type="http://schemas.openxmlformats.org/officeDocument/2006/relationships/image" Target="../media/image146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49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44.jpeg"/><Relationship Id="rId11" Type="http://schemas.openxmlformats.org/officeDocument/2006/relationships/image" Target="../media/image94.png"/><Relationship Id="rId5" Type="http://schemas.openxmlformats.org/officeDocument/2006/relationships/image" Target="../media/image55.png"/><Relationship Id="rId15" Type="http://schemas.openxmlformats.org/officeDocument/2006/relationships/image" Target="../media/image148.png"/><Relationship Id="rId10" Type="http://schemas.openxmlformats.org/officeDocument/2006/relationships/image" Target="../media/image145.png"/><Relationship Id="rId4" Type="http://schemas.openxmlformats.org/officeDocument/2006/relationships/image" Target="../media/image143.png"/><Relationship Id="rId9" Type="http://schemas.openxmlformats.org/officeDocument/2006/relationships/image" Target="../media/image56.png"/><Relationship Id="rId14" Type="http://schemas.openxmlformats.org/officeDocument/2006/relationships/image" Target="../media/image14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129.png"/><Relationship Id="rId7" Type="http://schemas.openxmlformats.org/officeDocument/2006/relationships/image" Target="../media/image14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94.png"/><Relationship Id="rId5" Type="http://schemas.openxmlformats.org/officeDocument/2006/relationships/image" Target="../media/image92.png"/><Relationship Id="rId4" Type="http://schemas.openxmlformats.org/officeDocument/2006/relationships/image" Target="../media/image144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15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3.png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6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7" Type="http://schemas.openxmlformats.org/officeDocument/2006/relationships/image" Target="../media/image169.png"/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0.png"/><Relationship Id="rId5" Type="http://schemas.openxmlformats.org/officeDocument/2006/relationships/image" Target="../media/image168.png"/><Relationship Id="rId4" Type="http://schemas.openxmlformats.org/officeDocument/2006/relationships/image" Target="../media/image16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ignin.dynatrace.com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7.png"/><Relationship Id="rId13" Type="http://schemas.openxmlformats.org/officeDocument/2006/relationships/image" Target="../media/image93.png"/><Relationship Id="rId18" Type="http://schemas.openxmlformats.org/officeDocument/2006/relationships/image" Target="../media/image182.png"/><Relationship Id="rId3" Type="http://schemas.openxmlformats.org/officeDocument/2006/relationships/image" Target="../media/image174.png"/><Relationship Id="rId7" Type="http://schemas.openxmlformats.org/officeDocument/2006/relationships/image" Target="../media/image58.png"/><Relationship Id="rId12" Type="http://schemas.openxmlformats.org/officeDocument/2006/relationships/image" Target="../media/image92.png"/><Relationship Id="rId17" Type="http://schemas.openxmlformats.org/officeDocument/2006/relationships/image" Target="../media/image181.png"/><Relationship Id="rId2" Type="http://schemas.openxmlformats.org/officeDocument/2006/relationships/image" Target="../media/image173.png"/><Relationship Id="rId16" Type="http://schemas.openxmlformats.org/officeDocument/2006/relationships/image" Target="../media/image46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76.jpeg"/><Relationship Id="rId11" Type="http://schemas.openxmlformats.org/officeDocument/2006/relationships/image" Target="../media/image179.png"/><Relationship Id="rId5" Type="http://schemas.openxmlformats.org/officeDocument/2006/relationships/image" Target="../media/image175.png"/><Relationship Id="rId15" Type="http://schemas.openxmlformats.org/officeDocument/2006/relationships/image" Target="../media/image180.png"/><Relationship Id="rId10" Type="http://schemas.openxmlformats.org/officeDocument/2006/relationships/image" Target="../media/image178.png"/><Relationship Id="rId4" Type="http://schemas.openxmlformats.org/officeDocument/2006/relationships/image" Target="../media/image48.png"/><Relationship Id="rId9" Type="http://schemas.openxmlformats.org/officeDocument/2006/relationships/image" Target="../media/image59.png"/><Relationship Id="rId14" Type="http://schemas.openxmlformats.org/officeDocument/2006/relationships/image" Target="../media/image9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7" Type="http://schemas.openxmlformats.org/officeDocument/2006/relationships/image" Target="../media/image118.png"/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5.png"/><Relationship Id="rId5" Type="http://schemas.openxmlformats.org/officeDocument/2006/relationships/image" Target="../media/image113.png"/><Relationship Id="rId4" Type="http://schemas.openxmlformats.org/officeDocument/2006/relationships/image" Target="../media/image117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1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7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ynatrace.com/demos/" TargetMode="External"/><Relationship Id="rId3" Type="http://schemas.openxmlformats.org/officeDocument/2006/relationships/hyperlink" Target="https://www.dynatrace.com/company/events/" TargetMode="External"/><Relationship Id="rId7" Type="http://schemas.openxmlformats.org/officeDocument/2006/relationships/hyperlink" Target="http://dynatrace.ai/coffeebreak" TargetMode="External"/><Relationship Id="rId12" Type="http://schemas.openxmlformats.org/officeDocument/2006/relationships/hyperlink" Target="http://bit.ly/pureperf" TargetMode="External"/><Relationship Id="rId2" Type="http://schemas.openxmlformats.org/officeDocument/2006/relationships/hyperlink" Target="http://bit.ly/dtsaastrial" TargetMode="Externa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://bit.ly/oneagenttutorials" TargetMode="External"/><Relationship Id="rId11" Type="http://schemas.openxmlformats.org/officeDocument/2006/relationships/hyperlink" Target="https://github.com/Dynatrace/dynatrace-cli" TargetMode="External"/><Relationship Id="rId5" Type="http://schemas.openxmlformats.org/officeDocument/2006/relationships/hyperlink" Target="http://university.dynatrace.com/" TargetMode="External"/><Relationship Id="rId10" Type="http://schemas.openxmlformats.org/officeDocument/2006/relationships/hyperlink" Target="https://github.com/Dynatrace/AWSMonitoringTutorials" TargetMode="External"/><Relationship Id="rId4" Type="http://schemas.openxmlformats.org/officeDocument/2006/relationships/hyperlink" Target="http://www.devone.at/" TargetMode="External"/><Relationship Id="rId9" Type="http://schemas.openxmlformats.org/officeDocument/2006/relationships/hyperlink" Target="http://bit.ly/dteasytravel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AWSCloudFormation/latest/UserGuide" TargetMode="Externa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228" y="1024811"/>
            <a:ext cx="8681268" cy="648001"/>
          </a:xfrm>
          <a:prstGeom prst="rect">
            <a:avLst/>
          </a:prstGeom>
        </p:spPr>
        <p:txBody>
          <a:bodyPr/>
          <a:lstStyle/>
          <a:p>
            <a:r>
              <a:rPr lang="en-US" sz="3000" dirty="0"/>
              <a:t>Building an Unbreakable Delivery Pipeline</a:t>
            </a:r>
            <a:br>
              <a:rPr lang="en-US" sz="3000" dirty="0"/>
            </a:br>
            <a:r>
              <a:rPr lang="en-US" sz="2000" dirty="0"/>
              <a:t>Shift-Left, Shift-Right, Self-Healing / Auto-Remediation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Based on: https://github.com/Dynatrace/AWSDevOpsTutorial</a:t>
            </a:r>
            <a:endParaRPr lang="en-US" sz="30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40615" y="2942392"/>
            <a:ext cx="8445575" cy="895721"/>
          </a:xfrm>
        </p:spPr>
        <p:txBody>
          <a:bodyPr/>
          <a:lstStyle/>
          <a:p>
            <a:r>
              <a:rPr lang="en-US" dirty="0"/>
              <a:t>Followed by live Q&amp;A:</a:t>
            </a:r>
          </a:p>
          <a:p>
            <a:pPr lvl="1"/>
            <a:r>
              <a:rPr lang="en-US" sz="1200" dirty="0">
                <a:solidFill>
                  <a:schemeClr val="bg1"/>
                </a:solidFill>
              </a:rPr>
              <a:t>Part of: http://bit.ly/onlineperfclinic</a:t>
            </a:r>
          </a:p>
          <a:p>
            <a:pPr lvl="1"/>
            <a:r>
              <a:rPr lang="en-US" sz="1200" dirty="0">
                <a:solidFill>
                  <a:schemeClr val="bg1"/>
                </a:solidFill>
              </a:rPr>
              <a:t>Get Dynatrace SaaS Trial: http://bit.ly/dtsaastrial</a:t>
            </a:r>
          </a:p>
          <a:p>
            <a:pPr lvl="1"/>
            <a:r>
              <a:rPr lang="en-US" sz="1200" dirty="0">
                <a:solidFill>
                  <a:schemeClr val="bg1"/>
                </a:solidFill>
              </a:rPr>
              <a:t>Listen to     </a:t>
            </a:r>
            <a:r>
              <a:rPr lang="en-US" sz="1200" dirty="0" err="1">
                <a:solidFill>
                  <a:schemeClr val="bg1"/>
                </a:solidFill>
              </a:rPr>
              <a:t>PurePerformance</a:t>
            </a:r>
            <a:r>
              <a:rPr lang="en-US" sz="1200" dirty="0">
                <a:solidFill>
                  <a:schemeClr val="bg1"/>
                </a:solidFill>
              </a:rPr>
              <a:t>: http://bit.ly/pureperf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-8597" y="2833912"/>
            <a:ext cx="9144000" cy="2117877"/>
            <a:chOff x="-11463" y="3778549"/>
            <a:chExt cx="12192000" cy="282383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50710" y="3778549"/>
              <a:ext cx="2944964" cy="1962082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/>
            <a:srcRect t="70481"/>
            <a:stretch/>
          </p:blipFill>
          <p:spPr>
            <a:xfrm>
              <a:off x="-11463" y="5067837"/>
              <a:ext cx="12192000" cy="1534548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/>
            <a:srcRect l="40714" t="57754" r="32279"/>
            <a:stretch/>
          </p:blipFill>
          <p:spPr>
            <a:xfrm>
              <a:off x="8054316" y="4242764"/>
              <a:ext cx="2144333" cy="188675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/>
            <a:srcRect l="21589" t="53187" r="53906"/>
            <a:stretch/>
          </p:blipFill>
          <p:spPr>
            <a:xfrm>
              <a:off x="6334987" y="4572996"/>
              <a:ext cx="1719329" cy="184752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6"/>
            <a:srcRect l="69302" t="47862" r="4268" b="11451"/>
            <a:stretch/>
          </p:blipFill>
          <p:spPr>
            <a:xfrm>
              <a:off x="10109919" y="4882201"/>
              <a:ext cx="1888898" cy="163561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7"/>
            <a:srcRect l="6591" t="48148" r="74207" b="16817"/>
            <a:stretch/>
          </p:blipFill>
          <p:spPr>
            <a:xfrm>
              <a:off x="7279477" y="5026354"/>
              <a:ext cx="1499879" cy="1539350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4857706" y="3081178"/>
            <a:ext cx="220265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en-US" sz="1350" dirty="0">
                <a:solidFill>
                  <a:srgbClr val="FFFFFF"/>
                </a:solidFill>
                <a:latin typeface="Calibri" panose="020F0502020204030204"/>
              </a:rPr>
              <a:t>Andreas Grabner, Dynatrace </a:t>
            </a:r>
            <a:br>
              <a:rPr lang="en-US" sz="1350" dirty="0">
                <a:solidFill>
                  <a:srgbClr val="FFFFFF"/>
                </a:solidFill>
                <a:latin typeface="Calibri" panose="020F0502020204030204"/>
              </a:rPr>
            </a:br>
            <a:r>
              <a:rPr lang="en-US" sz="1350" dirty="0">
                <a:solidFill>
                  <a:srgbClr val="FFFFFF"/>
                </a:solidFill>
                <a:latin typeface="Calibri" panose="020F0502020204030204"/>
              </a:rPr>
              <a:t>@</a:t>
            </a:r>
            <a:r>
              <a:rPr lang="en-US" sz="1350" dirty="0" err="1">
                <a:solidFill>
                  <a:srgbClr val="FFFFFF"/>
                </a:solidFill>
                <a:latin typeface="Calibri" panose="020F0502020204030204"/>
              </a:rPr>
              <a:t>grabnerandi</a:t>
            </a:r>
            <a:endParaRPr lang="en-US" sz="1350" dirty="0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13" name="Picture 2" descr="Pure Performance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77" r="7465"/>
          <a:stretch/>
        </p:blipFill>
        <p:spPr bwMode="auto">
          <a:xfrm>
            <a:off x="1496596" y="3802735"/>
            <a:ext cx="1224136" cy="20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2658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B8529-B363-4FE8-B251-1636E6AB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#3 Launching the </a:t>
            </a:r>
            <a:r>
              <a:rPr lang="en-US" dirty="0" err="1"/>
              <a:t>CloudFormation</a:t>
            </a:r>
            <a:r>
              <a:rPr lang="en-US" dirty="0"/>
              <a:t> Stack: Filling in the details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34FC09-ED50-45A1-9C34-EB5134805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331" y="960642"/>
            <a:ext cx="7189891" cy="418285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5594DC5C-66EC-4DB0-AF78-F25A69550D18}"/>
              </a:ext>
            </a:extLst>
          </p:cNvPr>
          <p:cNvSpPr/>
          <p:nvPr/>
        </p:nvSpPr>
        <p:spPr>
          <a:xfrm flipH="1">
            <a:off x="4637314" y="1994369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Any name,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e.g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dynatracedevops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33AB0E3-75FA-4524-94A3-E64DE800516A}"/>
              </a:ext>
            </a:extLst>
          </p:cNvPr>
          <p:cNvSpPr/>
          <p:nvPr/>
        </p:nvSpPr>
        <p:spPr>
          <a:xfrm flipH="1">
            <a:off x="4637313" y="4243076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&lt;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yourname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&gt;-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dynatracedevops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2658DB8-73BC-47FF-9A0F-E5947E57CC41}"/>
              </a:ext>
            </a:extLst>
          </p:cNvPr>
          <p:cNvSpPr/>
          <p:nvPr/>
        </p:nvSpPr>
        <p:spPr>
          <a:xfrm flipH="1">
            <a:off x="4637313" y="2688596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 Dynatrace API Token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886320A-F692-449E-A1E6-07A5E1AE92C0}"/>
              </a:ext>
            </a:extLst>
          </p:cNvPr>
          <p:cNvSpPr/>
          <p:nvPr/>
        </p:nvSpPr>
        <p:spPr>
          <a:xfrm flipH="1">
            <a:off x="4632231" y="2957071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The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OneAgent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Linux Download link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1B629B5-9F89-4387-843B-E2EC1103DBFE}"/>
              </a:ext>
            </a:extLst>
          </p:cNvPr>
          <p:cNvSpPr/>
          <p:nvPr/>
        </p:nvSpPr>
        <p:spPr>
          <a:xfrm flipH="1">
            <a:off x="4627150" y="3287825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 Dynatrace Tenant URL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DAA22EC9-C850-459A-AF02-1EA02885D697}"/>
              </a:ext>
            </a:extLst>
          </p:cNvPr>
          <p:cNvSpPr/>
          <p:nvPr/>
        </p:nvSpPr>
        <p:spPr>
          <a:xfrm flipH="1">
            <a:off x="4637314" y="3912323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 AWS EC2 Key Pair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F3291C5-4485-4E86-85B9-3A3BAE878418}"/>
              </a:ext>
            </a:extLst>
          </p:cNvPr>
          <p:cNvSpPr/>
          <p:nvPr/>
        </p:nvSpPr>
        <p:spPr>
          <a:xfrm flipH="1">
            <a:off x="7759847" y="4780026"/>
            <a:ext cx="844800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Next </a:t>
            </a:r>
          </a:p>
        </p:txBody>
      </p:sp>
    </p:spTree>
    <p:extLst>
      <p:ext uri="{BB962C8B-B14F-4D97-AF65-F5344CB8AC3E}">
        <p14:creationId xmlns:p14="http://schemas.microsoft.com/office/powerpoint/2010/main" val="395913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9F50E-45A9-4200-B110-CA2FC24B0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#4 Launching the </a:t>
            </a:r>
            <a:r>
              <a:rPr lang="en-US" dirty="0" err="1"/>
              <a:t>CloudFormation</a:t>
            </a:r>
            <a:r>
              <a:rPr lang="en-US" dirty="0"/>
              <a:t> Stack: Confirm and Create!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094195-71D8-4DB2-B74B-B367FB32C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4" y="1323062"/>
            <a:ext cx="8004382" cy="277001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F703019-4CFF-4477-A76A-2500AD95D5DD}"/>
              </a:ext>
            </a:extLst>
          </p:cNvPr>
          <p:cNvSpPr/>
          <p:nvPr/>
        </p:nvSpPr>
        <p:spPr>
          <a:xfrm flipH="1">
            <a:off x="4526064" y="2582197"/>
            <a:ext cx="1077902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Confirm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CCDC8C4-AC72-41D8-860E-1E3B8CE89953}"/>
              </a:ext>
            </a:extLst>
          </p:cNvPr>
          <p:cNvSpPr/>
          <p:nvPr/>
        </p:nvSpPr>
        <p:spPr>
          <a:xfrm>
            <a:off x="7066393" y="3623538"/>
            <a:ext cx="6786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</a:t>
            </a:r>
          </a:p>
        </p:txBody>
      </p:sp>
    </p:spTree>
    <p:extLst>
      <p:ext uri="{BB962C8B-B14F-4D97-AF65-F5344CB8AC3E}">
        <p14:creationId xmlns:p14="http://schemas.microsoft.com/office/powerpoint/2010/main" val="3870205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65600-5191-49FB-B712-A8866D8C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#5 Launching the </a:t>
            </a:r>
            <a:r>
              <a:rPr lang="en-US" dirty="0" err="1"/>
              <a:t>CloudFormation</a:t>
            </a:r>
            <a:r>
              <a:rPr lang="en-US" dirty="0"/>
              <a:t> Stack: Follow Events during Creation!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09EF43-C428-4F1F-9414-7E28747A8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966" y="1074050"/>
            <a:ext cx="6610588" cy="3997604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32F2C034-E6CE-4FAE-88DE-AE61443ABDD8}"/>
              </a:ext>
            </a:extLst>
          </p:cNvPr>
          <p:cNvSpPr/>
          <p:nvPr/>
        </p:nvSpPr>
        <p:spPr>
          <a:xfrm flipH="1">
            <a:off x="6040754" y="2266225"/>
            <a:ext cx="1857375" cy="784156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Watch as AWS Resources get created</a:t>
            </a:r>
          </a:p>
        </p:txBody>
      </p:sp>
    </p:spTree>
    <p:extLst>
      <p:ext uri="{BB962C8B-B14F-4D97-AF65-F5344CB8AC3E}">
        <p14:creationId xmlns:p14="http://schemas.microsoft.com/office/powerpoint/2010/main" val="983294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THE BIG PICTURE</a:t>
            </a:r>
            <a:br>
              <a:rPr lang="en-US" dirty="0"/>
            </a:br>
            <a:r>
              <a:rPr lang="en-US" dirty="0"/>
              <a:t>What we are going to do today!</a:t>
            </a:r>
          </a:p>
        </p:txBody>
      </p:sp>
    </p:spTree>
    <p:extLst>
      <p:ext uri="{BB962C8B-B14F-4D97-AF65-F5344CB8AC3E}">
        <p14:creationId xmlns:p14="http://schemas.microsoft.com/office/powerpoint/2010/main" val="2715712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1"/>
          <p:cNvSpPr txBox="1">
            <a:spLocks/>
          </p:cNvSpPr>
          <p:nvPr/>
        </p:nvSpPr>
        <p:spPr>
          <a:xfrm>
            <a:off x="300037" y="248069"/>
            <a:ext cx="8153400" cy="5082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783">
              <a:defRPr/>
            </a:pPr>
            <a:endParaRPr lang="en-US" sz="3300" dirty="0">
              <a:solidFill>
                <a:srgbClr val="454646"/>
              </a:solidFill>
              <a:latin typeface="Calibri Light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1436919" y="1752619"/>
            <a:ext cx="1620180" cy="1620180"/>
          </a:xfrm>
          <a:prstGeom prst="ellipse">
            <a:avLst/>
          </a:prstGeom>
          <a:noFill/>
          <a:ln w="69850" cap="flat" cmpd="sng" algn="ctr">
            <a:solidFill>
              <a:srgbClr val="B2B2B2">
                <a:alpha val="3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1" name="Arc 30"/>
          <p:cNvSpPr/>
          <p:nvPr/>
        </p:nvSpPr>
        <p:spPr>
          <a:xfrm>
            <a:off x="1437765" y="1753465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4DB3C7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3057099" y="1752619"/>
            <a:ext cx="1620180" cy="1620180"/>
          </a:xfrm>
          <a:prstGeom prst="ellipse">
            <a:avLst/>
          </a:prstGeom>
          <a:noFill/>
          <a:ln w="69850" cap="flat" cmpd="sng" algn="ctr">
            <a:solidFill>
              <a:srgbClr val="B2B2B2">
                <a:alpha val="3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3" name="Arc 32"/>
          <p:cNvSpPr/>
          <p:nvPr/>
        </p:nvSpPr>
        <p:spPr>
          <a:xfrm rot="10800000">
            <a:off x="3057945" y="1753465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F49D00"/>
            </a:solidFill>
            <a:prstDash val="solid"/>
            <a:headEnd type="triangle"/>
            <a:tailEnd type="non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4676581" y="1752619"/>
            <a:ext cx="1620180" cy="1620180"/>
          </a:xfrm>
          <a:prstGeom prst="ellipse">
            <a:avLst/>
          </a:prstGeom>
          <a:noFill/>
          <a:ln w="69850" cap="flat" cmpd="sng" algn="ctr">
            <a:solidFill>
              <a:srgbClr val="B2B2B2">
                <a:alpha val="3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5" name="Arc 34"/>
          <p:cNvSpPr/>
          <p:nvPr/>
        </p:nvSpPr>
        <p:spPr>
          <a:xfrm>
            <a:off x="4677427" y="1753465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1D6E9B"/>
            </a:solidFill>
            <a:prstDash val="solid"/>
            <a:tail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6296761" y="1752619"/>
            <a:ext cx="1620180" cy="1620180"/>
          </a:xfrm>
          <a:prstGeom prst="ellipse">
            <a:avLst/>
          </a:prstGeom>
          <a:noFill/>
          <a:ln w="69850" cap="flat" cmpd="sng" algn="ctr">
            <a:solidFill>
              <a:srgbClr val="B2B2B2">
                <a:alpha val="3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8" name="Arc 37"/>
          <p:cNvSpPr/>
          <p:nvPr/>
        </p:nvSpPr>
        <p:spPr>
          <a:xfrm rot="10800000">
            <a:off x="6297607" y="1753465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CF423F"/>
            </a:solidFill>
            <a:prstDash val="solid"/>
            <a:head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437765" y="2392866"/>
            <a:ext cx="1618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10">
              <a:defRPr/>
            </a:pPr>
            <a:r>
              <a:rPr lang="en-US" dirty="0">
                <a:solidFill>
                  <a:srgbClr val="666666"/>
                </a:solidFill>
                <a:latin typeface="Open Sans Light"/>
              </a:rPr>
              <a:t>Dev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55348" y="2397219"/>
            <a:ext cx="1618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10">
              <a:defRPr/>
            </a:pPr>
            <a:r>
              <a:rPr lang="en-US" dirty="0">
                <a:solidFill>
                  <a:srgbClr val="666666"/>
                </a:solidFill>
                <a:latin typeface="Open Sans Light"/>
              </a:rPr>
              <a:t>Perf/Test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667207" y="2415921"/>
            <a:ext cx="1618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10">
              <a:defRPr/>
            </a:pPr>
            <a:r>
              <a:rPr lang="en-US" dirty="0">
                <a:solidFill>
                  <a:srgbClr val="666666"/>
                </a:solidFill>
                <a:latin typeface="Open Sans Light"/>
              </a:rPr>
              <a:t>Ops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283098" y="2422228"/>
            <a:ext cx="1618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10">
              <a:defRPr/>
            </a:pPr>
            <a:r>
              <a:rPr lang="en-US" dirty="0">
                <a:solidFill>
                  <a:srgbClr val="666666"/>
                </a:solidFill>
                <a:latin typeface="Open Sans Light"/>
              </a:rPr>
              <a:t>Biz</a:t>
            </a:r>
          </a:p>
        </p:txBody>
      </p:sp>
      <p:sp>
        <p:nvSpPr>
          <p:cNvPr id="43" name="Arc 42"/>
          <p:cNvSpPr/>
          <p:nvPr/>
        </p:nvSpPr>
        <p:spPr>
          <a:xfrm>
            <a:off x="6297607" y="1748996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F9C1A5"/>
            </a:solidFill>
            <a:prstDash val="solid"/>
            <a:head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44" name="Arc 43"/>
          <p:cNvSpPr/>
          <p:nvPr/>
        </p:nvSpPr>
        <p:spPr>
          <a:xfrm rot="10800000">
            <a:off x="4684682" y="1753888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tail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45" name="Arc 44"/>
          <p:cNvSpPr/>
          <p:nvPr/>
        </p:nvSpPr>
        <p:spPr>
          <a:xfrm>
            <a:off x="3056401" y="1753888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FCE0D2"/>
            </a:solidFill>
            <a:prstDash val="solid"/>
            <a:headEnd type="triangle"/>
            <a:tailEnd type="non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46" name="Arc 45"/>
          <p:cNvSpPr/>
          <p:nvPr/>
        </p:nvSpPr>
        <p:spPr>
          <a:xfrm rot="10800000">
            <a:off x="1437913" y="1753888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C2F9FF"/>
            </a:solidFill>
            <a:prstDash val="solid"/>
            <a:tail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47" name="Arc 46"/>
          <p:cNvSpPr/>
          <p:nvPr/>
        </p:nvSpPr>
        <p:spPr>
          <a:xfrm>
            <a:off x="2091922" y="1773634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48B1C5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48" name="Arc 47"/>
          <p:cNvSpPr/>
          <p:nvPr/>
        </p:nvSpPr>
        <p:spPr>
          <a:xfrm>
            <a:off x="5345425" y="1769117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1D6E9B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49" name="Arc 48"/>
          <p:cNvSpPr/>
          <p:nvPr/>
        </p:nvSpPr>
        <p:spPr>
          <a:xfrm>
            <a:off x="3715879" y="3015653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F49D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50" name="Arc 49"/>
          <p:cNvSpPr/>
          <p:nvPr/>
        </p:nvSpPr>
        <p:spPr>
          <a:xfrm>
            <a:off x="6965323" y="3015653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C0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3055350" y="1708473"/>
            <a:ext cx="5422" cy="1750034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4675560" y="1695325"/>
            <a:ext cx="5422" cy="1750034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rc 54"/>
          <p:cNvSpPr/>
          <p:nvPr/>
        </p:nvSpPr>
        <p:spPr>
          <a:xfrm rot="10800000">
            <a:off x="6956659" y="1771217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F9C1A5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56" name="Arc 55"/>
          <p:cNvSpPr/>
          <p:nvPr/>
        </p:nvSpPr>
        <p:spPr>
          <a:xfrm rot="10800000">
            <a:off x="3683703" y="1788995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FCE0D2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57" name="Arc 56"/>
          <p:cNvSpPr/>
          <p:nvPr/>
        </p:nvSpPr>
        <p:spPr>
          <a:xfrm rot="10800000">
            <a:off x="5315683" y="3014698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97DCFF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58" name="Arc 57"/>
          <p:cNvSpPr/>
          <p:nvPr/>
        </p:nvSpPr>
        <p:spPr>
          <a:xfrm rot="10800000">
            <a:off x="2061649" y="3014698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C2F9FF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pic>
        <p:nvPicPr>
          <p:cNvPr id="59" name="Picture 2" descr="Image result for dynatrace logo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407810" y="2126598"/>
            <a:ext cx="4299008" cy="86727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2" name="AutoShape 6" descr="Image result for bitbucket logo"/>
          <p:cNvSpPr>
            <a:spLocks noChangeAspect="1" noChangeArrowheads="1"/>
          </p:cNvSpPr>
          <p:nvPr/>
        </p:nvSpPr>
        <p:spPr bwMode="auto">
          <a:xfrm>
            <a:off x="5447336" y="233313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783">
              <a:defRPr/>
            </a:pPr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5259" y="3359688"/>
            <a:ext cx="457729" cy="443942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 rotWithShape="1"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7476" y="2916751"/>
            <a:ext cx="473332" cy="450734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866" y="2336856"/>
            <a:ext cx="638393" cy="638393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7477" y="1718601"/>
            <a:ext cx="607754" cy="607754"/>
          </a:xfrm>
          <a:prstGeom prst="rect">
            <a:avLst/>
          </a:prstGeom>
        </p:spPr>
      </p:pic>
      <p:pic>
        <p:nvPicPr>
          <p:cNvPr id="4100" name="Picture 4" descr="Neotys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1742"/>
          <a:stretch/>
        </p:blipFill>
        <p:spPr bwMode="auto">
          <a:xfrm>
            <a:off x="1977248" y="1186904"/>
            <a:ext cx="391565" cy="393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loadrunner logo"/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85217" y="1127863"/>
            <a:ext cx="516216" cy="51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Image result for git logo"/>
          <p:cNvPicPr>
            <a:picLocks noChangeAspect="1" noChangeArrowheads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1550"/>
          <a:stretch/>
        </p:blipFill>
        <p:spPr bwMode="auto">
          <a:xfrm>
            <a:off x="4855720" y="3609724"/>
            <a:ext cx="525649" cy="45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Image result for pagerduty icon"/>
          <p:cNvPicPr>
            <a:picLocks noChangeAspect="1" noChangeArrowheads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68841" y="3493509"/>
            <a:ext cx="495989" cy="49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Image result for servicenow icon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40775" y="2677991"/>
            <a:ext cx="515009" cy="515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Image result for xmatters icon"/>
          <p:cNvPicPr>
            <a:picLocks noChangeAspect="1" noChangeArrowheads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48515" y="1894820"/>
            <a:ext cx="482363" cy="48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Image result for slack icon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87646" y="1099976"/>
            <a:ext cx="571989" cy="571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9267" y="1078331"/>
            <a:ext cx="475215" cy="577312"/>
          </a:xfrm>
          <a:prstGeom prst="rect">
            <a:avLst/>
          </a:prstGeom>
        </p:spPr>
      </p:pic>
      <p:pic>
        <p:nvPicPr>
          <p:cNvPr id="4118" name="Picture 22" descr="Image result for electriccloud logo"/>
          <p:cNvPicPr>
            <a:picLocks noChangeAspect="1" noChangeArrowheads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32698" y="3504376"/>
            <a:ext cx="531872" cy="531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0" name="Picture 24" descr="Image result for visual studio logo"/>
          <p:cNvPicPr>
            <a:picLocks noChangeAspect="1" noChangeArrowheads="1"/>
          </p:cNvPicPr>
          <p:nvPr/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53591" y="3510010"/>
            <a:ext cx="534464" cy="552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Right Arrow 44"/>
          <p:cNvSpPr/>
          <p:nvPr/>
        </p:nvSpPr>
        <p:spPr>
          <a:xfrm flipH="1">
            <a:off x="194372" y="280095"/>
            <a:ext cx="4073145" cy="689696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7">
              <a:defRPr/>
            </a:pPr>
            <a:r>
              <a:rPr lang="en-US" sz="2100" dirty="0">
                <a:solidFill>
                  <a:prstClr val="black"/>
                </a:solidFill>
                <a:latin typeface="Calibri Light" charset="0"/>
                <a:ea typeface="Calibri Light" charset="0"/>
                <a:cs typeface="Calibri Light" charset="0"/>
              </a:rPr>
              <a:t>Shift-Left: Break Pipeline Earlier</a:t>
            </a:r>
          </a:p>
        </p:txBody>
      </p:sp>
      <p:sp>
        <p:nvSpPr>
          <p:cNvPr id="86" name="Right Arrow 49"/>
          <p:cNvSpPr/>
          <p:nvPr/>
        </p:nvSpPr>
        <p:spPr>
          <a:xfrm>
            <a:off x="4859321" y="4453792"/>
            <a:ext cx="4073146" cy="658231"/>
          </a:xfrm>
          <a:prstGeom prst="rightArrow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7">
              <a:defRPr/>
            </a:pPr>
            <a:r>
              <a:rPr lang="en-US" sz="2100" dirty="0">
                <a:solidFill>
                  <a:prstClr val="black"/>
                </a:solidFill>
                <a:latin typeface="Calibri Light" charset="0"/>
                <a:ea typeface="Calibri Light" charset="0"/>
                <a:cs typeface="Calibri Light" charset="0"/>
              </a:rPr>
              <a:t>Path to NoOps: Self-Healing, …</a:t>
            </a:r>
          </a:p>
        </p:txBody>
      </p:sp>
      <p:sp>
        <p:nvSpPr>
          <p:cNvPr id="53" name="Right Arrow 49"/>
          <p:cNvSpPr/>
          <p:nvPr/>
        </p:nvSpPr>
        <p:spPr>
          <a:xfrm>
            <a:off x="4859321" y="298078"/>
            <a:ext cx="4073145" cy="658231"/>
          </a:xfrm>
          <a:prstGeom prst="rightArrow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7">
              <a:defRPr/>
            </a:pPr>
            <a:r>
              <a:rPr lang="en-US" sz="2100" dirty="0">
                <a:solidFill>
                  <a:prstClr val="black"/>
                </a:solidFill>
                <a:latin typeface="Calibri Light" charset="0"/>
                <a:ea typeface="Calibri Light" charset="0"/>
                <a:cs typeface="Calibri Light" charset="0"/>
              </a:rPr>
              <a:t>Shift-Right: Tags, Deploys, Events</a:t>
            </a:r>
          </a:p>
        </p:txBody>
      </p:sp>
      <p:sp>
        <p:nvSpPr>
          <p:cNvPr id="54" name="Right Arrow 44"/>
          <p:cNvSpPr/>
          <p:nvPr/>
        </p:nvSpPr>
        <p:spPr>
          <a:xfrm flipH="1">
            <a:off x="224765" y="4422325"/>
            <a:ext cx="4042753" cy="689696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7">
              <a:defRPr/>
            </a:pPr>
            <a:r>
              <a:rPr lang="en-US" sz="2100" dirty="0">
                <a:solidFill>
                  <a:prstClr val="black"/>
                </a:solidFill>
                <a:latin typeface="Calibri Light" charset="0"/>
                <a:ea typeface="Calibri Light" charset="0"/>
                <a:cs typeface="Calibri Light" charset="0"/>
              </a:rPr>
              <a:t>Actionable Feedback Loops</a:t>
            </a:r>
          </a:p>
        </p:txBody>
      </p:sp>
      <p:pic>
        <p:nvPicPr>
          <p:cNvPr id="1026" name="Picture 2" descr="Image result for teamcity icon"/>
          <p:cNvPicPr>
            <a:picLocks noChangeAspect="1" noChangeArrowheads="1"/>
          </p:cNvPicPr>
          <p:nvPr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0630" y="1103726"/>
            <a:ext cx="498411" cy="498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mage result for jenkins icon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4513" y="3536309"/>
            <a:ext cx="434884" cy="601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 descr="Image result for bitbucket"/>
          <p:cNvPicPr>
            <a:picLocks noChangeAspect="1" noChangeArrowheads="1"/>
          </p:cNvPicPr>
          <p:nvPr/>
        </p:nvPicPr>
        <p:blipFill>
          <a:blip r:embed="rId20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30466" y="1012488"/>
            <a:ext cx="690977" cy="690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2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31928" y="3571092"/>
            <a:ext cx="472307" cy="472307"/>
          </a:xfrm>
          <a:prstGeom prst="rect">
            <a:avLst/>
          </a:prstGeom>
        </p:spPr>
      </p:pic>
      <p:pic>
        <p:nvPicPr>
          <p:cNvPr id="1028" name="Picture 4" descr="Image result for jira logo"/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56393" y="3479610"/>
            <a:ext cx="628690" cy="628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hipchat logo"/>
          <p:cNvPicPr>
            <a:picLocks noChangeAspect="1" noChangeArrowheads="1"/>
          </p:cNvPicPr>
          <p:nvPr/>
        </p:nvPicPr>
        <p:blipFill>
          <a:blip r:embed="rId2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46723" y="985817"/>
            <a:ext cx="851517" cy="851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83052" y="1189758"/>
            <a:ext cx="479908" cy="409333"/>
          </a:xfrm>
          <a:prstGeom prst="rect">
            <a:avLst/>
          </a:prstGeom>
        </p:spPr>
      </p:pic>
      <p:pic>
        <p:nvPicPr>
          <p:cNvPr id="68" name="Picture 2" descr="Image result for bmc remedy logo"/>
          <p:cNvPicPr>
            <a:picLocks noChangeAspect="1" noChangeArrowheads="1"/>
          </p:cNvPicPr>
          <p:nvPr/>
        </p:nvPicPr>
        <p:blipFill>
          <a:blip r:embed="rId2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57632" y="1209466"/>
            <a:ext cx="699685" cy="699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mage result for cloudfoundry icon"/>
          <p:cNvPicPr>
            <a:picLocks noChangeAspect="1" noChangeArrowheads="1"/>
          </p:cNvPicPr>
          <p:nvPr/>
        </p:nvPicPr>
        <p:blipFill rotWithShape="1">
          <a:blip r:embed="rId2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32314" y="1072876"/>
            <a:ext cx="459546" cy="57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mage result for openshift icon"/>
          <p:cNvPicPr>
            <a:picLocks noChangeAspect="1" noChangeArrowheads="1"/>
          </p:cNvPicPr>
          <p:nvPr/>
        </p:nvPicPr>
        <p:blipFill rotWithShape="1">
          <a:blip r:embed="rId2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158728" y="3567760"/>
            <a:ext cx="568617" cy="51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azure icon"/>
          <p:cNvPicPr>
            <a:picLocks noChangeAspect="1"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04488" y="3581680"/>
            <a:ext cx="627179" cy="47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atling"/>
          <p:cNvPicPr>
            <a:picLocks noChangeAspect="1" noChangeArrowheads="1"/>
          </p:cNvPicPr>
          <p:nvPr/>
        </p:nvPicPr>
        <p:blipFill>
          <a:blip r:embed="rId2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49977" y="1268944"/>
            <a:ext cx="540452" cy="54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sauce labs icon"/>
          <p:cNvPicPr>
            <a:picLocks noChangeAspect="1" noChangeArrowheads="1"/>
          </p:cNvPicPr>
          <p:nvPr/>
        </p:nvPicPr>
        <p:blipFill>
          <a:blip r:embed="rId3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95761" y="3535809"/>
            <a:ext cx="505078" cy="50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5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86" grpId="0" animBg="1"/>
      <p:bldP spid="53" grpId="0" animBg="1"/>
      <p:bldP spid="5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0BFD1B-DF60-4218-B8F3-CF50D769E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3" y="267494"/>
            <a:ext cx="1512168" cy="3273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56BB41-5F97-4240-8043-208FE3575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042" y="690293"/>
            <a:ext cx="936104" cy="7560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24514B-BCEA-4CAD-9B60-09BD46D65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5776" y="690293"/>
            <a:ext cx="936104" cy="7261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ED7950-A6D1-4705-995B-88DB83C6ED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5976" y="707784"/>
            <a:ext cx="936104" cy="7265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8BE771-8828-40FD-A897-008E825967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6176" y="699617"/>
            <a:ext cx="936104" cy="724156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FE1E53B-DA5E-40BA-AD4D-223A8F22A608}"/>
              </a:ext>
            </a:extLst>
          </p:cNvPr>
          <p:cNvSpPr/>
          <p:nvPr/>
        </p:nvSpPr>
        <p:spPr>
          <a:xfrm>
            <a:off x="649307" y="957866"/>
            <a:ext cx="225835" cy="27967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074E7D0-089C-47D7-87AE-EA91AD539177}"/>
              </a:ext>
            </a:extLst>
          </p:cNvPr>
          <p:cNvSpPr/>
          <p:nvPr/>
        </p:nvSpPr>
        <p:spPr>
          <a:xfrm>
            <a:off x="2064169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06547F0-A997-4C36-9CB5-0FF93AD87C0E}"/>
              </a:ext>
            </a:extLst>
          </p:cNvPr>
          <p:cNvSpPr/>
          <p:nvPr/>
        </p:nvSpPr>
        <p:spPr>
          <a:xfrm>
            <a:off x="3840367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8AF4C00-B224-4B1D-A473-191341966B4A}"/>
              </a:ext>
            </a:extLst>
          </p:cNvPr>
          <p:cNvSpPr/>
          <p:nvPr/>
        </p:nvSpPr>
        <p:spPr>
          <a:xfrm>
            <a:off x="5616565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689638-E542-4533-9A0C-A030E28BE134}"/>
              </a:ext>
            </a:extLst>
          </p:cNvPr>
          <p:cNvSpPr/>
          <p:nvPr/>
        </p:nvSpPr>
        <p:spPr>
          <a:xfrm>
            <a:off x="2573393" y="212507"/>
            <a:ext cx="62605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https://github.com/Dynatrace/AWSDevOpsTutorial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229E09E-6DDF-4F29-B413-925144DB54D4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13" y="909283"/>
            <a:ext cx="370674" cy="370674"/>
          </a:xfrm>
          <a:prstGeom prst="rect">
            <a:avLst/>
          </a:prstGeom>
        </p:spPr>
      </p:pic>
      <p:sp>
        <p:nvSpPr>
          <p:cNvPr id="31" name="Arrow: Right 30">
            <a:extLst>
              <a:ext uri="{FF2B5EF4-FFF2-40B4-BE49-F238E27FC236}">
                <a16:creationId xmlns:a16="http://schemas.microsoft.com/office/drawing/2014/main" id="{24B43EEF-5B64-4C73-85CB-DD853CF96AB0}"/>
              </a:ext>
            </a:extLst>
          </p:cNvPr>
          <p:cNvSpPr/>
          <p:nvPr/>
        </p:nvSpPr>
        <p:spPr>
          <a:xfrm>
            <a:off x="7392759" y="96168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5D8B103-3BAB-41F1-86AC-DBE92E8FACC1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048" y="1707654"/>
            <a:ext cx="581797" cy="706792"/>
          </a:xfrm>
          <a:prstGeom prst="rect">
            <a:avLst/>
          </a:prstGeom>
        </p:spPr>
      </p:pic>
      <p:pic>
        <p:nvPicPr>
          <p:cNvPr id="1032" name="Picture 8" descr="Related image">
            <a:extLst>
              <a:ext uri="{FF2B5EF4-FFF2-40B4-BE49-F238E27FC236}">
                <a16:creationId xmlns:a16="http://schemas.microsoft.com/office/drawing/2014/main" id="{4F4726C9-E2A8-4F78-9F5F-6F898797B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0479" y="2931790"/>
            <a:ext cx="843558" cy="843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E6C6C3-D515-4F86-8DF3-F9E380302E61}"/>
              </a:ext>
            </a:extLst>
          </p:cNvPr>
          <p:cNvSpPr txBox="1"/>
          <p:nvPr/>
        </p:nvSpPr>
        <p:spPr>
          <a:xfrm>
            <a:off x="559820" y="2449833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AWS </a:t>
            </a: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endParaRPr lang="en-US" sz="10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5D05D6A-0A02-41B6-8527-B4DF16DF5F69}"/>
              </a:ext>
            </a:extLst>
          </p:cNvPr>
          <p:cNvSpPr txBox="1"/>
          <p:nvPr/>
        </p:nvSpPr>
        <p:spPr>
          <a:xfrm>
            <a:off x="529405" y="3730372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AWS EC2 (Tag=Staging)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9F359611-41BB-462E-8A0E-51EFDF0EC13D}"/>
              </a:ext>
            </a:extLst>
          </p:cNvPr>
          <p:cNvSpPr/>
          <p:nvPr/>
        </p:nvSpPr>
        <p:spPr>
          <a:xfrm rot="5400000">
            <a:off x="955237" y="1421170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593C301B-56D4-487E-83FC-2FB8E8DF4D53}"/>
              </a:ext>
            </a:extLst>
          </p:cNvPr>
          <p:cNvSpPr/>
          <p:nvPr/>
        </p:nvSpPr>
        <p:spPr>
          <a:xfrm rot="5400000">
            <a:off x="946551" y="2680536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B0DDC0E-7154-445B-906D-C5765D77B3AE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4172" y="1707654"/>
            <a:ext cx="581797" cy="706792"/>
          </a:xfrm>
          <a:prstGeom prst="rect">
            <a:avLst/>
          </a:prstGeom>
        </p:spPr>
      </p:pic>
      <p:pic>
        <p:nvPicPr>
          <p:cNvPr id="38" name="Picture 8" descr="Related image">
            <a:extLst>
              <a:ext uri="{FF2B5EF4-FFF2-40B4-BE49-F238E27FC236}">
                <a16:creationId xmlns:a16="http://schemas.microsoft.com/office/drawing/2014/main" id="{FCE40C46-4402-410C-A139-09FAB83AC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4603" y="2931790"/>
            <a:ext cx="843558" cy="843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9D1C49F-4820-4DA6-B1F9-E43B1E7F90B9}"/>
              </a:ext>
            </a:extLst>
          </p:cNvPr>
          <p:cNvSpPr txBox="1"/>
          <p:nvPr/>
        </p:nvSpPr>
        <p:spPr>
          <a:xfrm>
            <a:off x="4093944" y="2449833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AWS </a:t>
            </a: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endParaRPr lang="en-US" sz="10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BB17E6C-F71E-4FC9-982C-A6A58EB8CA88}"/>
              </a:ext>
            </a:extLst>
          </p:cNvPr>
          <p:cNvSpPr txBox="1"/>
          <p:nvPr/>
        </p:nvSpPr>
        <p:spPr>
          <a:xfrm>
            <a:off x="4063529" y="3730372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AWS EC2 (Tag=Production)</a:t>
            </a: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0208C09E-68FB-477E-B02A-D35C75674D00}"/>
              </a:ext>
            </a:extLst>
          </p:cNvPr>
          <p:cNvSpPr/>
          <p:nvPr/>
        </p:nvSpPr>
        <p:spPr>
          <a:xfrm rot="5400000">
            <a:off x="4489361" y="1421170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3B7B7D64-B603-46C7-AF01-EA402B8EF7D4}"/>
              </a:ext>
            </a:extLst>
          </p:cNvPr>
          <p:cNvSpPr/>
          <p:nvPr/>
        </p:nvSpPr>
        <p:spPr>
          <a:xfrm rot="5400000">
            <a:off x="4480675" y="2680536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B283336-786B-4B28-B301-A972D0395F12}"/>
              </a:ext>
            </a:extLst>
          </p:cNvPr>
          <p:cNvGrpSpPr/>
          <p:nvPr/>
        </p:nvGrpSpPr>
        <p:grpSpPr>
          <a:xfrm>
            <a:off x="2411760" y="1649550"/>
            <a:ext cx="482056" cy="457583"/>
            <a:chOff x="2522277" y="1661181"/>
            <a:chExt cx="482056" cy="457583"/>
          </a:xfrm>
        </p:grpSpPr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17DDD3B6-9BF8-4928-A841-28F679CACEA1}"/>
                </a:ext>
              </a:extLst>
            </p:cNvPr>
            <p:cNvSpPr/>
            <p:nvPr/>
          </p:nvSpPr>
          <p:spPr>
            <a:xfrm>
              <a:off x="2522277" y="1661181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16" name="L-Shape 15">
              <a:extLst>
                <a:ext uri="{FF2B5EF4-FFF2-40B4-BE49-F238E27FC236}">
                  <a16:creationId xmlns:a16="http://schemas.microsoft.com/office/drawing/2014/main" id="{54657028-6F1A-4872-B261-243FF0D9FA26}"/>
                </a:ext>
              </a:extLst>
            </p:cNvPr>
            <p:cNvSpPr/>
            <p:nvPr/>
          </p:nvSpPr>
          <p:spPr>
            <a:xfrm rot="18427548">
              <a:off x="2620367" y="1748185"/>
              <a:ext cx="285876" cy="230231"/>
            </a:xfrm>
            <a:prstGeom prst="corner">
              <a:avLst>
                <a:gd name="adj1" fmla="val 50000"/>
                <a:gd name="adj2" fmla="val 27863"/>
              </a:avLst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75F4CEC-649B-4330-85FA-B8C907D6AEDF}"/>
              </a:ext>
            </a:extLst>
          </p:cNvPr>
          <p:cNvGrpSpPr/>
          <p:nvPr/>
        </p:nvGrpSpPr>
        <p:grpSpPr>
          <a:xfrm>
            <a:off x="2933028" y="1649551"/>
            <a:ext cx="484235" cy="457583"/>
            <a:chOff x="3148900" y="1663070"/>
            <a:chExt cx="484235" cy="457583"/>
          </a:xfrm>
        </p:grpSpPr>
        <p:sp>
          <p:nvSpPr>
            <p:cNvPr id="51" name="Flowchart: Connector 50">
              <a:extLst>
                <a:ext uri="{FF2B5EF4-FFF2-40B4-BE49-F238E27FC236}">
                  <a16:creationId xmlns:a16="http://schemas.microsoft.com/office/drawing/2014/main" id="{25B5E0A7-BF67-42A0-9962-F4FB8314B042}"/>
                </a:ext>
              </a:extLst>
            </p:cNvPr>
            <p:cNvSpPr/>
            <p:nvPr/>
          </p:nvSpPr>
          <p:spPr>
            <a:xfrm>
              <a:off x="3148900" y="1663070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19" name="Multiplication Sign 18">
              <a:extLst>
                <a:ext uri="{FF2B5EF4-FFF2-40B4-BE49-F238E27FC236}">
                  <a16:creationId xmlns:a16="http://schemas.microsoft.com/office/drawing/2014/main" id="{38FA7C21-B857-47F9-B4D1-BA5109D33ECE}"/>
                </a:ext>
              </a:extLst>
            </p:cNvPr>
            <p:cNvSpPr/>
            <p:nvPr/>
          </p:nvSpPr>
          <p:spPr>
            <a:xfrm>
              <a:off x="3151983" y="1679892"/>
              <a:ext cx="481152" cy="432048"/>
            </a:xfrm>
            <a:prstGeom prst="mathMultiply">
              <a:avLst/>
            </a:pr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pic>
        <p:nvPicPr>
          <p:cNvPr id="1036" name="Picture 12" descr="Image result for icon hand with finger">
            <a:extLst>
              <a:ext uri="{FF2B5EF4-FFF2-40B4-BE49-F238E27FC236}">
                <a16:creationId xmlns:a16="http://schemas.microsoft.com/office/drawing/2014/main" id="{1E58E21C-34EA-430E-802F-B8577C5AA1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316835" y="1896026"/>
            <a:ext cx="1049863" cy="124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C3B2FC42-E9B3-4731-8C61-638D41136FC0}"/>
              </a:ext>
            </a:extLst>
          </p:cNvPr>
          <p:cNvGrpSpPr/>
          <p:nvPr/>
        </p:nvGrpSpPr>
        <p:grpSpPr>
          <a:xfrm>
            <a:off x="5942761" y="1645040"/>
            <a:ext cx="482056" cy="457583"/>
            <a:chOff x="2522277" y="1661181"/>
            <a:chExt cx="482056" cy="457583"/>
          </a:xfrm>
        </p:grpSpPr>
        <p:sp>
          <p:nvSpPr>
            <p:cNvPr id="55" name="Flowchart: Connector 54">
              <a:extLst>
                <a:ext uri="{FF2B5EF4-FFF2-40B4-BE49-F238E27FC236}">
                  <a16:creationId xmlns:a16="http://schemas.microsoft.com/office/drawing/2014/main" id="{F3D4470A-6CC0-4576-B9FC-98B5D5FE70E7}"/>
                </a:ext>
              </a:extLst>
            </p:cNvPr>
            <p:cNvSpPr/>
            <p:nvPr/>
          </p:nvSpPr>
          <p:spPr>
            <a:xfrm>
              <a:off x="2522277" y="1661181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56" name="L-Shape 55">
              <a:extLst>
                <a:ext uri="{FF2B5EF4-FFF2-40B4-BE49-F238E27FC236}">
                  <a16:creationId xmlns:a16="http://schemas.microsoft.com/office/drawing/2014/main" id="{0E71B231-467E-4AC3-854E-F2F2D1302632}"/>
                </a:ext>
              </a:extLst>
            </p:cNvPr>
            <p:cNvSpPr/>
            <p:nvPr/>
          </p:nvSpPr>
          <p:spPr>
            <a:xfrm rot="18427548">
              <a:off x="2620367" y="1748185"/>
              <a:ext cx="285876" cy="230231"/>
            </a:xfrm>
            <a:prstGeom prst="corner">
              <a:avLst>
                <a:gd name="adj1" fmla="val 50000"/>
                <a:gd name="adj2" fmla="val 27863"/>
              </a:avLst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C05F431-2957-4A89-9C21-99E8B467C830}"/>
              </a:ext>
            </a:extLst>
          </p:cNvPr>
          <p:cNvGrpSpPr/>
          <p:nvPr/>
        </p:nvGrpSpPr>
        <p:grpSpPr>
          <a:xfrm>
            <a:off x="6464029" y="1645041"/>
            <a:ext cx="484235" cy="457583"/>
            <a:chOff x="3148900" y="1663070"/>
            <a:chExt cx="484235" cy="457583"/>
          </a:xfrm>
        </p:grpSpPr>
        <p:sp>
          <p:nvSpPr>
            <p:cNvPr id="58" name="Flowchart: Connector 57">
              <a:extLst>
                <a:ext uri="{FF2B5EF4-FFF2-40B4-BE49-F238E27FC236}">
                  <a16:creationId xmlns:a16="http://schemas.microsoft.com/office/drawing/2014/main" id="{7176CB6A-0FF7-4671-91DE-9FDDB9301167}"/>
                </a:ext>
              </a:extLst>
            </p:cNvPr>
            <p:cNvSpPr/>
            <p:nvPr/>
          </p:nvSpPr>
          <p:spPr>
            <a:xfrm>
              <a:off x="3148900" y="1663070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59" name="Multiplication Sign 58">
              <a:extLst>
                <a:ext uri="{FF2B5EF4-FFF2-40B4-BE49-F238E27FC236}">
                  <a16:creationId xmlns:a16="http://schemas.microsoft.com/office/drawing/2014/main" id="{21658238-D1D1-41AD-BCA5-FCBC3FB54262}"/>
                </a:ext>
              </a:extLst>
            </p:cNvPr>
            <p:cNvSpPr/>
            <p:nvPr/>
          </p:nvSpPr>
          <p:spPr>
            <a:xfrm>
              <a:off x="3151983" y="1679892"/>
              <a:ext cx="481152" cy="432048"/>
            </a:xfrm>
            <a:prstGeom prst="mathMultiply">
              <a:avLst/>
            </a:pr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pic>
        <p:nvPicPr>
          <p:cNvPr id="62" name="Picture 61">
            <a:extLst>
              <a:ext uri="{FF2B5EF4-FFF2-40B4-BE49-F238E27FC236}">
                <a16:creationId xmlns:a16="http://schemas.microsoft.com/office/drawing/2014/main" id="{8792C477-AB91-406C-960B-5217960BD39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76848" y="751988"/>
            <a:ext cx="646119" cy="619198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77F0E8B8-E9C4-47C9-B6FB-8540110CFB99}"/>
              </a:ext>
            </a:extLst>
          </p:cNvPr>
          <p:cNvSpPr txBox="1"/>
          <p:nvPr/>
        </p:nvSpPr>
        <p:spPr>
          <a:xfrm>
            <a:off x="-142659" y="1325772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AppTeam</a:t>
            </a:r>
            <a:endParaRPr lang="en-US" sz="10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66" name="Picture 16" descr="Image result for neotys logo">
            <a:extLst>
              <a:ext uri="{FF2B5EF4-FFF2-40B4-BE49-F238E27FC236}">
                <a16:creationId xmlns:a16="http://schemas.microsoft.com/office/drawing/2014/main" id="{217BAA6B-435D-4540-8885-A37669A89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92852" y="3705256"/>
            <a:ext cx="393232" cy="391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1A197D1-0AC3-46DD-9730-3255BF4A9520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4660" y="3556223"/>
            <a:ext cx="615726" cy="599703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1AA6C320-3A05-442A-854E-6A1415693EDC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6164" y="3659345"/>
            <a:ext cx="443538" cy="437778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322261DF-2109-4E22-BEB2-7766BE618D01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09638" y="4177974"/>
            <a:ext cx="1689345" cy="8469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43327A6-B3EE-4023-BBF6-2D7B88E28CA1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1589" y="4171061"/>
            <a:ext cx="1676920" cy="8484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3" name="Arrow: Right 72">
            <a:extLst>
              <a:ext uri="{FF2B5EF4-FFF2-40B4-BE49-F238E27FC236}">
                <a16:creationId xmlns:a16="http://schemas.microsoft.com/office/drawing/2014/main" id="{642A3EFC-5C55-4868-9535-94FAD3672C78}"/>
              </a:ext>
            </a:extLst>
          </p:cNvPr>
          <p:cNvSpPr/>
          <p:nvPr/>
        </p:nvSpPr>
        <p:spPr>
          <a:xfrm rot="16200000">
            <a:off x="2748827" y="3262780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6B358F73-6C68-4023-9E6E-64F115FA00D5}"/>
              </a:ext>
            </a:extLst>
          </p:cNvPr>
          <p:cNvSpPr/>
          <p:nvPr/>
        </p:nvSpPr>
        <p:spPr>
          <a:xfrm rot="16200000">
            <a:off x="6348433" y="3262780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1" name="Arrow: Right 90">
            <a:extLst>
              <a:ext uri="{FF2B5EF4-FFF2-40B4-BE49-F238E27FC236}">
                <a16:creationId xmlns:a16="http://schemas.microsoft.com/office/drawing/2014/main" id="{89268E1F-04FB-4C29-91AD-962680DA8FD8}"/>
              </a:ext>
            </a:extLst>
          </p:cNvPr>
          <p:cNvSpPr/>
          <p:nvPr/>
        </p:nvSpPr>
        <p:spPr>
          <a:xfrm rot="5400000">
            <a:off x="8094197" y="3248105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069E30A-738C-4A18-AA62-F9D3AD8EB602}"/>
              </a:ext>
            </a:extLst>
          </p:cNvPr>
          <p:cNvCxnSpPr>
            <a:cxnSpLocks/>
          </p:cNvCxnSpPr>
          <p:nvPr/>
        </p:nvCxnSpPr>
        <p:spPr>
          <a:xfrm>
            <a:off x="1945021" y="1478509"/>
            <a:ext cx="15336" cy="3540994"/>
          </a:xfrm>
          <a:prstGeom prst="lin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9CD84D1-0919-4620-8608-588B5E89C5EC}"/>
              </a:ext>
            </a:extLst>
          </p:cNvPr>
          <p:cNvCxnSpPr>
            <a:cxnSpLocks/>
          </p:cNvCxnSpPr>
          <p:nvPr/>
        </p:nvCxnSpPr>
        <p:spPr>
          <a:xfrm>
            <a:off x="3798903" y="1446377"/>
            <a:ext cx="15336" cy="3540994"/>
          </a:xfrm>
          <a:prstGeom prst="lin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9FC03B0-B254-4C8C-B115-D3EB212BF204}"/>
              </a:ext>
            </a:extLst>
          </p:cNvPr>
          <p:cNvCxnSpPr>
            <a:cxnSpLocks/>
          </p:cNvCxnSpPr>
          <p:nvPr/>
        </p:nvCxnSpPr>
        <p:spPr>
          <a:xfrm>
            <a:off x="5534084" y="1446377"/>
            <a:ext cx="15336" cy="3540994"/>
          </a:xfrm>
          <a:prstGeom prst="lin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77DC528-6FB6-4D38-905D-9233746E9C1F}"/>
              </a:ext>
            </a:extLst>
          </p:cNvPr>
          <p:cNvCxnSpPr>
            <a:cxnSpLocks/>
          </p:cNvCxnSpPr>
          <p:nvPr/>
        </p:nvCxnSpPr>
        <p:spPr>
          <a:xfrm>
            <a:off x="7459554" y="1446377"/>
            <a:ext cx="15336" cy="3540994"/>
          </a:xfrm>
          <a:prstGeom prst="lin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7346D5C3-1DE1-4BAC-AE41-2AE89A27D20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958140" y="727277"/>
            <a:ext cx="702908" cy="668620"/>
          </a:xfrm>
          <a:prstGeom prst="rect">
            <a:avLst/>
          </a:prstGeom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04B197C1-703B-4472-AB6F-39578D9A2F9A}"/>
              </a:ext>
            </a:extLst>
          </p:cNvPr>
          <p:cNvGrpSpPr/>
          <p:nvPr/>
        </p:nvGrpSpPr>
        <p:grpSpPr>
          <a:xfrm>
            <a:off x="8338416" y="1636328"/>
            <a:ext cx="482056" cy="457583"/>
            <a:chOff x="2522277" y="1661181"/>
            <a:chExt cx="482056" cy="457583"/>
          </a:xfrm>
        </p:grpSpPr>
        <p:sp>
          <p:nvSpPr>
            <p:cNvPr id="100" name="Flowchart: Connector 99">
              <a:extLst>
                <a:ext uri="{FF2B5EF4-FFF2-40B4-BE49-F238E27FC236}">
                  <a16:creationId xmlns:a16="http://schemas.microsoft.com/office/drawing/2014/main" id="{07DB3B03-68C6-4041-9FA1-8025CE4C95D8}"/>
                </a:ext>
              </a:extLst>
            </p:cNvPr>
            <p:cNvSpPr/>
            <p:nvPr/>
          </p:nvSpPr>
          <p:spPr>
            <a:xfrm>
              <a:off x="2522277" y="1661181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101" name="L-Shape 100">
              <a:extLst>
                <a:ext uri="{FF2B5EF4-FFF2-40B4-BE49-F238E27FC236}">
                  <a16:creationId xmlns:a16="http://schemas.microsoft.com/office/drawing/2014/main" id="{75F9F586-8D01-4877-815C-45040A2FD318}"/>
                </a:ext>
              </a:extLst>
            </p:cNvPr>
            <p:cNvSpPr/>
            <p:nvPr/>
          </p:nvSpPr>
          <p:spPr>
            <a:xfrm rot="18427548">
              <a:off x="2620367" y="1748185"/>
              <a:ext cx="285876" cy="230231"/>
            </a:xfrm>
            <a:prstGeom prst="corner">
              <a:avLst>
                <a:gd name="adj1" fmla="val 50000"/>
                <a:gd name="adj2" fmla="val 27863"/>
              </a:avLst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2657A7B9-A077-4B4A-8DDE-21F1202998FC}"/>
              </a:ext>
            </a:extLst>
          </p:cNvPr>
          <p:cNvGrpSpPr/>
          <p:nvPr/>
        </p:nvGrpSpPr>
        <p:grpSpPr>
          <a:xfrm>
            <a:off x="7823337" y="1645041"/>
            <a:ext cx="484235" cy="457583"/>
            <a:chOff x="3148900" y="1663070"/>
            <a:chExt cx="484235" cy="457583"/>
          </a:xfrm>
        </p:grpSpPr>
        <p:sp>
          <p:nvSpPr>
            <p:cNvPr id="103" name="Flowchart: Connector 102">
              <a:extLst>
                <a:ext uri="{FF2B5EF4-FFF2-40B4-BE49-F238E27FC236}">
                  <a16:creationId xmlns:a16="http://schemas.microsoft.com/office/drawing/2014/main" id="{582839B9-A618-4DCF-806F-700704A3ECD2}"/>
                </a:ext>
              </a:extLst>
            </p:cNvPr>
            <p:cNvSpPr/>
            <p:nvPr/>
          </p:nvSpPr>
          <p:spPr>
            <a:xfrm>
              <a:off x="3148900" y="1663070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104" name="Multiplication Sign 103">
              <a:extLst>
                <a:ext uri="{FF2B5EF4-FFF2-40B4-BE49-F238E27FC236}">
                  <a16:creationId xmlns:a16="http://schemas.microsoft.com/office/drawing/2014/main" id="{1B82732B-942F-43CF-A6FA-85676BE8BEE8}"/>
                </a:ext>
              </a:extLst>
            </p:cNvPr>
            <p:cNvSpPr/>
            <p:nvPr/>
          </p:nvSpPr>
          <p:spPr>
            <a:xfrm>
              <a:off x="3151983" y="1679892"/>
              <a:ext cx="481152" cy="432048"/>
            </a:xfrm>
            <a:prstGeom prst="mathMultiply">
              <a:avLst/>
            </a:pr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7C853623-FB58-4586-9D28-1311761606AA}"/>
              </a:ext>
            </a:extLst>
          </p:cNvPr>
          <p:cNvPicPr>
            <a:picLocks noChangeAspect="1"/>
          </p:cNvPicPr>
          <p:nvPr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15806" y="4097123"/>
            <a:ext cx="1471931" cy="884767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6D00E6CC-0267-4C05-8D03-968AFEA103EF}"/>
              </a:ext>
            </a:extLst>
          </p:cNvPr>
          <p:cNvPicPr>
            <a:picLocks noChangeAspect="1"/>
          </p:cNvPicPr>
          <p:nvPr/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732" y="4142665"/>
            <a:ext cx="1461381" cy="878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6B591FF3-52F5-467C-8407-CE8F1B5AC8BD}"/>
              </a:ext>
            </a:extLst>
          </p:cNvPr>
          <p:cNvPicPr>
            <a:picLocks noChangeAspect="1"/>
          </p:cNvPicPr>
          <p:nvPr/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4132" y="4142665"/>
            <a:ext cx="1461381" cy="878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6" name="Arrow: Right 35">
            <a:extLst>
              <a:ext uri="{FF2B5EF4-FFF2-40B4-BE49-F238E27FC236}">
                <a16:creationId xmlns:a16="http://schemas.microsoft.com/office/drawing/2014/main" id="{CBF26DF1-D117-4035-9485-6E65D33CDAB3}"/>
              </a:ext>
            </a:extLst>
          </p:cNvPr>
          <p:cNvSpPr/>
          <p:nvPr/>
        </p:nvSpPr>
        <p:spPr>
          <a:xfrm rot="5400000">
            <a:off x="955237" y="3899231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1BADB482-9F93-4732-8FCC-BECD3B0E6336}"/>
              </a:ext>
            </a:extLst>
          </p:cNvPr>
          <p:cNvSpPr/>
          <p:nvPr/>
        </p:nvSpPr>
        <p:spPr>
          <a:xfrm rot="5400000">
            <a:off x="4489361" y="3899231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FF032FB3-6708-4242-9EA4-54A5D9005BEF}"/>
              </a:ext>
            </a:extLst>
          </p:cNvPr>
          <p:cNvPicPr>
            <a:picLocks noChangeAspect="1"/>
          </p:cNvPicPr>
          <p:nvPr/>
        </p:nvPicPr>
        <p:blipFill>
          <a:blip r:embed="rId2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5295" y="3476382"/>
            <a:ext cx="262517" cy="318917"/>
          </a:xfrm>
          <a:prstGeom prst="rect">
            <a:avLst/>
          </a:prstGeom>
        </p:spPr>
      </p:pic>
      <p:pic>
        <p:nvPicPr>
          <p:cNvPr id="110" name="Picture 8" descr="Related image">
            <a:extLst>
              <a:ext uri="{FF2B5EF4-FFF2-40B4-BE49-F238E27FC236}">
                <a16:creationId xmlns:a16="http://schemas.microsoft.com/office/drawing/2014/main" id="{6F05E9EB-EA6F-4AD9-99FE-97947FF2C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50003" y="3451748"/>
            <a:ext cx="403329" cy="403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48DBC9B6-0C7A-4C6A-8483-AF68978B98CE}"/>
              </a:ext>
            </a:extLst>
          </p:cNvPr>
          <p:cNvSpPr txBox="1"/>
          <p:nvPr/>
        </p:nvSpPr>
        <p:spPr>
          <a:xfrm>
            <a:off x="7715249" y="3065448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Manual Rollback</a:t>
            </a:r>
          </a:p>
        </p:txBody>
      </p:sp>
      <p:sp>
        <p:nvSpPr>
          <p:cNvPr id="112" name="Arrow: Right 111">
            <a:extLst>
              <a:ext uri="{FF2B5EF4-FFF2-40B4-BE49-F238E27FC236}">
                <a16:creationId xmlns:a16="http://schemas.microsoft.com/office/drawing/2014/main" id="{5CE4334F-59FA-47E2-AD0B-2FD6999FF5D8}"/>
              </a:ext>
            </a:extLst>
          </p:cNvPr>
          <p:cNvSpPr/>
          <p:nvPr/>
        </p:nvSpPr>
        <p:spPr>
          <a:xfrm rot="5400000">
            <a:off x="8112248" y="3834274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13" name="Picture 12" descr="Image result for icon hand with finger">
            <a:extLst>
              <a:ext uri="{FF2B5EF4-FFF2-40B4-BE49-F238E27FC236}">
                <a16:creationId xmlns:a16="http://schemas.microsoft.com/office/drawing/2014/main" id="{88ED52CB-6B6B-4916-B7AB-4EDB216C6E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858856" y="1896026"/>
            <a:ext cx="1049863" cy="124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4" name="Picture 12" descr="Image result for icon hand with finger">
            <a:extLst>
              <a:ext uri="{FF2B5EF4-FFF2-40B4-BE49-F238E27FC236}">
                <a16:creationId xmlns:a16="http://schemas.microsoft.com/office/drawing/2014/main" id="{1C0032AF-A49A-4554-9420-1FC62804F4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13022" y="1896026"/>
            <a:ext cx="1049863" cy="124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CE6E1CAB-0802-4F56-948E-A77D691E243E}"/>
              </a:ext>
            </a:extLst>
          </p:cNvPr>
          <p:cNvSpPr txBox="1"/>
          <p:nvPr/>
        </p:nvSpPr>
        <p:spPr>
          <a:xfrm>
            <a:off x="5873736" y="3065448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Manual Approval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304B4E1-6539-48E3-B1FD-661558FC3AD5}"/>
              </a:ext>
            </a:extLst>
          </p:cNvPr>
          <p:cNvSpPr txBox="1"/>
          <p:nvPr/>
        </p:nvSpPr>
        <p:spPr>
          <a:xfrm>
            <a:off x="2320640" y="3065448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Manual Approval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D4B9B65-8BD3-4E74-99CB-177A79249AF4}"/>
              </a:ext>
            </a:extLst>
          </p:cNvPr>
          <p:cNvSpPr txBox="1"/>
          <p:nvPr/>
        </p:nvSpPr>
        <p:spPr>
          <a:xfrm>
            <a:off x="7741333" y="1327107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Users</a:t>
            </a:r>
          </a:p>
        </p:txBody>
      </p:sp>
      <p:pic>
        <p:nvPicPr>
          <p:cNvPr id="81" name="Picture 2" descr="Image result for dynatrace logo">
            <a:extLst>
              <a:ext uri="{FF2B5EF4-FFF2-40B4-BE49-F238E27FC236}">
                <a16:creationId xmlns:a16="http://schemas.microsoft.com/office/drawing/2014/main" id="{4D612DD6-027C-42D0-AE76-3C61E4DF4D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20943" y="3754521"/>
            <a:ext cx="1574742" cy="31768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449730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31" grpId="0" animBg="1"/>
      <p:bldP spid="14" grpId="0"/>
      <p:bldP spid="32" grpId="0"/>
      <p:bldP spid="34" grpId="0" animBg="1"/>
      <p:bldP spid="35" grpId="0" animBg="1"/>
      <p:bldP spid="39" grpId="0"/>
      <p:bldP spid="40" grpId="0"/>
      <p:bldP spid="42" grpId="0" animBg="1"/>
      <p:bldP spid="43" grpId="0" animBg="1"/>
      <p:bldP spid="73" grpId="0" animBg="1"/>
      <p:bldP spid="74" grpId="0" animBg="1"/>
      <p:bldP spid="91" grpId="0" animBg="1"/>
      <p:bldP spid="36" grpId="0" animBg="1"/>
      <p:bldP spid="44" grpId="0" animBg="1"/>
      <p:bldP spid="111" grpId="0"/>
      <p:bldP spid="112" grpId="0" animBg="1"/>
      <p:bldP spid="115" grpId="0"/>
      <p:bldP spid="1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78">
            <a:extLst>
              <a:ext uri="{FF2B5EF4-FFF2-40B4-BE49-F238E27FC236}">
                <a16:creationId xmlns:a16="http://schemas.microsoft.com/office/drawing/2014/main" id="{18E723C4-1F2B-4554-AEBA-84ED8A0ED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943" b="31396"/>
          <a:stretch/>
        </p:blipFill>
        <p:spPr>
          <a:xfrm>
            <a:off x="6316333" y="1409925"/>
            <a:ext cx="1801806" cy="519432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CB5DA2-8EA6-4951-B0DC-3985186BB389}"/>
              </a:ext>
            </a:extLst>
          </p:cNvPr>
          <p:cNvCxnSpPr>
            <a:cxnSpLocks/>
          </p:cNvCxnSpPr>
          <p:nvPr/>
        </p:nvCxnSpPr>
        <p:spPr>
          <a:xfrm>
            <a:off x="3195036" y="1047229"/>
            <a:ext cx="5776588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7F74BBFE-48B7-4E80-8801-5B59B69DC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990" y="1065847"/>
            <a:ext cx="2779313" cy="9313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4D43B32-A3F4-4FC4-8FD4-5BBDCF2056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7990" y="124068"/>
            <a:ext cx="2779313" cy="797826"/>
          </a:xfrm>
          <a:prstGeom prst="rect">
            <a:avLst/>
          </a:prstGeom>
        </p:spPr>
      </p:pic>
      <p:grpSp>
        <p:nvGrpSpPr>
          <p:cNvPr id="84" name="Group 83">
            <a:extLst>
              <a:ext uri="{FF2B5EF4-FFF2-40B4-BE49-F238E27FC236}">
                <a16:creationId xmlns:a16="http://schemas.microsoft.com/office/drawing/2014/main" id="{AA67611E-9C5C-4170-A343-B4FC1D44A40B}"/>
              </a:ext>
            </a:extLst>
          </p:cNvPr>
          <p:cNvGrpSpPr/>
          <p:nvPr/>
        </p:nvGrpSpPr>
        <p:grpSpPr>
          <a:xfrm>
            <a:off x="164955" y="2071062"/>
            <a:ext cx="8813493" cy="1086041"/>
            <a:chOff x="164955" y="2071062"/>
            <a:chExt cx="8813493" cy="1086041"/>
          </a:xfrm>
        </p:grpSpPr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4734ED8B-E512-43C9-9415-1D1AB36954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9772" b="29904"/>
            <a:stretch/>
          </p:blipFill>
          <p:spPr>
            <a:xfrm>
              <a:off x="6338658" y="2256538"/>
              <a:ext cx="2265788" cy="331405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DDD5625-32E1-4C21-9D1A-3FB6E675E6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107" y="2071062"/>
              <a:ext cx="5783341" cy="956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55B1F91-6C35-4B8A-B51F-AEC54706E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82448" y="2101103"/>
              <a:ext cx="2207785" cy="1004057"/>
            </a:xfrm>
            <a:prstGeom prst="rect">
              <a:avLst/>
            </a:prstGeom>
          </p:spPr>
        </p:pic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1099FD-A12C-4DE2-BDA4-0414E55F3CC9}"/>
                </a:ext>
              </a:extLst>
            </p:cNvPr>
            <p:cNvCxnSpPr>
              <a:cxnSpLocks/>
            </p:cNvCxnSpPr>
            <p:nvPr/>
          </p:nvCxnSpPr>
          <p:spPr>
            <a:xfrm>
              <a:off x="164955" y="2078194"/>
              <a:ext cx="1576572" cy="16085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19BFABFF-9907-4DEB-802F-ED9B127E91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39917" b="39247"/>
            <a:stretch/>
          </p:blipFill>
          <p:spPr>
            <a:xfrm>
              <a:off x="1743055" y="2085355"/>
              <a:ext cx="1432873" cy="1071748"/>
            </a:xfrm>
            <a:prstGeom prst="rect">
              <a:avLst/>
            </a:prstGeom>
          </p:spPr>
        </p:pic>
      </p:grpSp>
      <p:pic>
        <p:nvPicPr>
          <p:cNvPr id="63" name="Picture 62">
            <a:extLst>
              <a:ext uri="{FF2B5EF4-FFF2-40B4-BE49-F238E27FC236}">
                <a16:creationId xmlns:a16="http://schemas.microsoft.com/office/drawing/2014/main" id="{E6C9AB1E-29EC-49A1-AB99-B6E0F9AD867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9984" b="59185"/>
          <a:stretch/>
        </p:blipFill>
        <p:spPr>
          <a:xfrm>
            <a:off x="1741528" y="1036839"/>
            <a:ext cx="1432873" cy="107142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D58232E-98E9-459E-8B2E-9F37530CACE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792" b="79921"/>
          <a:stretch/>
        </p:blipFill>
        <p:spPr>
          <a:xfrm>
            <a:off x="1741527" y="-76459"/>
            <a:ext cx="1432873" cy="1124976"/>
          </a:xfrm>
          <a:prstGeom prst="rect">
            <a:avLst/>
          </a:prstGeom>
        </p:spPr>
      </p:pic>
      <p:grpSp>
        <p:nvGrpSpPr>
          <p:cNvPr id="83" name="Group 82">
            <a:extLst>
              <a:ext uri="{FF2B5EF4-FFF2-40B4-BE49-F238E27FC236}">
                <a16:creationId xmlns:a16="http://schemas.microsoft.com/office/drawing/2014/main" id="{BE054400-C736-4C02-BABB-0CEC74C1169A}"/>
              </a:ext>
            </a:extLst>
          </p:cNvPr>
          <p:cNvGrpSpPr/>
          <p:nvPr/>
        </p:nvGrpSpPr>
        <p:grpSpPr>
          <a:xfrm>
            <a:off x="77104" y="2135701"/>
            <a:ext cx="1594312" cy="966897"/>
            <a:chOff x="77104" y="2135701"/>
            <a:chExt cx="1594312" cy="96689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838774-0388-49EE-B31B-14881F0F0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6226" y="2135701"/>
              <a:ext cx="244162" cy="296619"/>
            </a:xfrm>
            <a:prstGeom prst="rect">
              <a:avLst/>
            </a:prstGeom>
          </p:spPr>
        </p:pic>
        <p:pic>
          <p:nvPicPr>
            <p:cNvPr id="51" name="Picture 2" descr="Image result for ansible">
              <a:extLst>
                <a:ext uri="{FF2B5EF4-FFF2-40B4-BE49-F238E27FC236}">
                  <a16:creationId xmlns:a16="http://schemas.microsoft.com/office/drawing/2014/main" id="{59B3487F-28A9-4195-BE55-79867344045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3112"/>
            <a:stretch/>
          </p:blipFill>
          <p:spPr bwMode="auto">
            <a:xfrm>
              <a:off x="1065619" y="2155423"/>
              <a:ext cx="248146" cy="2561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8" descr="https://puppet.com/themes/hoverboard/images/puppet-logo/puppet-logo-amber-white-lg.png">
              <a:extLst>
                <a:ext uri="{FF2B5EF4-FFF2-40B4-BE49-F238E27FC236}">
                  <a16:creationId xmlns:a16="http://schemas.microsoft.com/office/drawing/2014/main" id="{C644166F-F262-4C7D-A9CA-304110D14A6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83048" y="2159926"/>
              <a:ext cx="188368" cy="282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Picture 10" descr="Image result for chef software logo">
              <a:extLst>
                <a:ext uri="{FF2B5EF4-FFF2-40B4-BE49-F238E27FC236}">
                  <a16:creationId xmlns:a16="http://schemas.microsoft.com/office/drawing/2014/main" id="{92EFBE2E-D73A-4280-9DE5-1CC7291030B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3191" r="20361" b="33875"/>
            <a:stretch/>
          </p:blipFill>
          <p:spPr bwMode="auto">
            <a:xfrm>
              <a:off x="647170" y="2145006"/>
              <a:ext cx="280272" cy="2748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8F9209B-CB35-4C42-80F0-16C12650F85E}"/>
                </a:ext>
              </a:extLst>
            </p:cNvPr>
            <p:cNvSpPr/>
            <p:nvPr/>
          </p:nvSpPr>
          <p:spPr>
            <a:xfrm>
              <a:off x="77104" y="2887154"/>
              <a:ext cx="1589464" cy="21544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defTabSz="685800"/>
              <a:r>
                <a:rPr lang="en-US" sz="800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launchApp.sh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5F0D74D-CF21-4348-BB8D-0765BED6630D}"/>
              </a:ext>
            </a:extLst>
          </p:cNvPr>
          <p:cNvGrpSpPr/>
          <p:nvPr/>
        </p:nvGrpSpPr>
        <p:grpSpPr>
          <a:xfrm>
            <a:off x="76780" y="3613403"/>
            <a:ext cx="1589788" cy="493259"/>
            <a:chOff x="76780" y="3613403"/>
            <a:chExt cx="1589788" cy="49325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043B325-4FA0-4861-8D8A-9B7EDA5B5EF6}"/>
                </a:ext>
              </a:extLst>
            </p:cNvPr>
            <p:cNvSpPr/>
            <p:nvPr/>
          </p:nvSpPr>
          <p:spPr>
            <a:xfrm>
              <a:off x="76780" y="3622897"/>
              <a:ext cx="1589788" cy="4770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defTabSz="685800"/>
              <a:r>
                <a:rPr lang="en-US" sz="9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User Data:</a:t>
              </a:r>
            </a:p>
            <a:p>
              <a:pPr defTabSz="685800"/>
              <a:r>
                <a:rPr lang="en-US" sz="800" u="sng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wget</a:t>
              </a:r>
              <a:r>
                <a:rPr lang="en-US" sz="8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OneAgent.sh</a:t>
              </a:r>
            </a:p>
            <a:p>
              <a:pPr defTabSz="685800"/>
              <a:r>
                <a:rPr lang="en-US" sz="8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./OneAgent.sh</a:t>
              </a:r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86F38DAC-828B-4D87-89E9-852D8EE259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5861" t="6605" r="26785" b="7830"/>
            <a:stretch/>
          </p:blipFill>
          <p:spPr>
            <a:xfrm>
              <a:off x="1276918" y="3613403"/>
              <a:ext cx="272987" cy="493259"/>
            </a:xfrm>
            <a:prstGeom prst="rect">
              <a:avLst/>
            </a:prstGeom>
            <a:effectLst/>
          </p:spPr>
        </p:pic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977CB44A-4F8D-46E1-A8EA-17B1763DFDF9}"/>
              </a:ext>
            </a:extLst>
          </p:cNvPr>
          <p:cNvGrpSpPr/>
          <p:nvPr/>
        </p:nvGrpSpPr>
        <p:grpSpPr>
          <a:xfrm>
            <a:off x="6308928" y="2093574"/>
            <a:ext cx="1542641" cy="175130"/>
            <a:chOff x="6308928" y="2093574"/>
            <a:chExt cx="1542641" cy="17513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9051F66-2E73-432A-885F-263705216C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-2" r="34215" b="79235"/>
            <a:stretch/>
          </p:blipFill>
          <p:spPr>
            <a:xfrm>
              <a:off x="6312630" y="2111423"/>
              <a:ext cx="1538939" cy="141196"/>
            </a:xfrm>
            <a:prstGeom prst="rect">
              <a:avLst/>
            </a:prstGeom>
          </p:spPr>
        </p:pic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DF74413A-14B8-45E6-977D-E0E5A2E6796A}"/>
                </a:ext>
              </a:extLst>
            </p:cNvPr>
            <p:cNvSpPr/>
            <p:nvPr/>
          </p:nvSpPr>
          <p:spPr>
            <a:xfrm>
              <a:off x="6308928" y="2093574"/>
              <a:ext cx="1512873" cy="175130"/>
            </a:xfrm>
            <a:prstGeom prst="roundRect">
              <a:avLst/>
            </a:prstGeom>
            <a:noFill/>
            <a:ln w="158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D5767682-E277-4442-99D6-6DB369AD8123}"/>
              </a:ext>
            </a:extLst>
          </p:cNvPr>
          <p:cNvGrpSpPr/>
          <p:nvPr/>
        </p:nvGrpSpPr>
        <p:grpSpPr>
          <a:xfrm>
            <a:off x="6303048" y="2594634"/>
            <a:ext cx="2277069" cy="453717"/>
            <a:chOff x="6303048" y="2594634"/>
            <a:chExt cx="2277069" cy="45371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4C6597A-A3D6-42AE-A7B5-7B6F25262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344280" y="2599273"/>
              <a:ext cx="2235837" cy="449078"/>
            </a:xfrm>
            <a:prstGeom prst="rect">
              <a:avLst/>
            </a:prstGeom>
          </p:spPr>
        </p:pic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2B88277E-8AB0-46C5-ADD4-8A9CE97B322D}"/>
                </a:ext>
              </a:extLst>
            </p:cNvPr>
            <p:cNvSpPr/>
            <p:nvPr/>
          </p:nvSpPr>
          <p:spPr>
            <a:xfrm>
              <a:off x="6303048" y="2594634"/>
              <a:ext cx="2157384" cy="439631"/>
            </a:xfrm>
            <a:prstGeom prst="roundRect">
              <a:avLst/>
            </a:prstGeom>
            <a:noFill/>
            <a:ln w="158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74FA5BD-0C53-431B-B643-75942F1CBD24}"/>
              </a:ext>
            </a:extLst>
          </p:cNvPr>
          <p:cNvSpPr/>
          <p:nvPr/>
        </p:nvSpPr>
        <p:spPr>
          <a:xfrm>
            <a:off x="76779" y="2463705"/>
            <a:ext cx="1589789" cy="4616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DT_TAGS</a:t>
            </a:r>
            <a:r>
              <a:rPr lang="en-US" sz="8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APP_NAME=Sample</a:t>
            </a:r>
          </a:p>
          <a:p>
            <a:pPr defTabSz="685800"/>
            <a:r>
              <a:rPr lang="en-US" sz="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DT_CUSTOM_PROPS</a:t>
            </a:r>
            <a:r>
              <a:rPr lang="en-US" sz="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=Staging</a:t>
            </a:r>
          </a:p>
          <a:p>
            <a:pPr defTabSz="685800"/>
            <a:r>
              <a:rPr lang="en-US" sz="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DT_CLUSTER_ID</a:t>
            </a:r>
            <a:r>
              <a:rPr lang="en-US" sz="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MyNodeJs</a:t>
            </a:r>
            <a:endParaRPr lang="en-US" sz="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0F18709-71B1-4AA2-BE49-F931F6AB54BB}"/>
              </a:ext>
            </a:extLst>
          </p:cNvPr>
          <p:cNvSpPr/>
          <p:nvPr/>
        </p:nvSpPr>
        <p:spPr>
          <a:xfrm>
            <a:off x="107504" y="2504766"/>
            <a:ext cx="1515866" cy="373942"/>
          </a:xfrm>
          <a:prstGeom prst="roundRect">
            <a:avLst/>
          </a:prstGeom>
          <a:noFill/>
          <a:ln w="158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01B70E3-B43C-46D8-B7F3-9891AC4303C8}"/>
              </a:ext>
            </a:extLst>
          </p:cNvPr>
          <p:cNvSpPr/>
          <p:nvPr/>
        </p:nvSpPr>
        <p:spPr>
          <a:xfrm>
            <a:off x="6371494" y="2787774"/>
            <a:ext cx="1800061" cy="157948"/>
          </a:xfrm>
          <a:prstGeom prst="roundRect">
            <a:avLst/>
          </a:prstGeom>
          <a:noFill/>
          <a:ln w="19050">
            <a:solidFill>
              <a:srgbClr val="00A1B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7EF3891-2AD6-4B07-AFE6-F9A52C3D290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73173" y="1354578"/>
            <a:ext cx="1181100" cy="400050"/>
          </a:xfrm>
          <a:prstGeom prst="rect">
            <a:avLst/>
          </a:pr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56398A47-84E0-4304-B8C5-FC2F49BEB30C}"/>
              </a:ext>
            </a:extLst>
          </p:cNvPr>
          <p:cNvGrpSpPr/>
          <p:nvPr/>
        </p:nvGrpSpPr>
        <p:grpSpPr>
          <a:xfrm>
            <a:off x="6261861" y="1165368"/>
            <a:ext cx="1897509" cy="1578485"/>
            <a:chOff x="6261861" y="1165368"/>
            <a:chExt cx="1897509" cy="157848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77CD19B-CDF9-42D7-8F5F-EDFDEF5BF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039" b="86053"/>
            <a:stretch/>
          </p:blipFill>
          <p:spPr>
            <a:xfrm>
              <a:off x="6261861" y="1179225"/>
              <a:ext cx="990297" cy="151989"/>
            </a:xfrm>
            <a:prstGeom prst="rect">
              <a:avLst/>
            </a:prstGeom>
          </p:spPr>
        </p:pic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8305CBB2-A7B5-4E9A-9FFA-2072134F929D}"/>
                </a:ext>
              </a:extLst>
            </p:cNvPr>
            <p:cNvSpPr/>
            <p:nvPr/>
          </p:nvSpPr>
          <p:spPr>
            <a:xfrm>
              <a:off x="6308928" y="1165368"/>
              <a:ext cx="936810" cy="182298"/>
            </a:xfrm>
            <a:prstGeom prst="roundRect">
              <a:avLst/>
            </a:prstGeom>
            <a:noFill/>
            <a:ln w="19050">
              <a:solidFill>
                <a:srgbClr val="00A1B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AA7E73F-DAB4-4A54-9CC5-9A1161C48970}"/>
                </a:ext>
              </a:extLst>
            </p:cNvPr>
            <p:cNvGrpSpPr/>
            <p:nvPr/>
          </p:nvGrpSpPr>
          <p:grpSpPr>
            <a:xfrm>
              <a:off x="7333572" y="1247847"/>
              <a:ext cx="825798" cy="1496006"/>
              <a:chOff x="8145078" y="267494"/>
              <a:chExt cx="518473" cy="576064"/>
            </a:xfrm>
          </p:grpSpPr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A11892D6-95AA-437B-B038-B9C2297A23D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45078" y="267494"/>
                <a:ext cx="518473" cy="0"/>
              </a:xfrm>
              <a:prstGeom prst="straightConnector1">
                <a:avLst/>
              </a:prstGeom>
              <a:ln w="34925"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2BDCB16B-C0D3-4A3E-A7FF-C4A47F06AFD2}"/>
                  </a:ext>
                </a:extLst>
              </p:cNvPr>
              <p:cNvCxnSpPr/>
              <p:nvPr/>
            </p:nvCxnSpPr>
            <p:spPr>
              <a:xfrm flipV="1">
                <a:off x="8663551" y="267494"/>
                <a:ext cx="0" cy="576064"/>
              </a:xfrm>
              <a:prstGeom prst="line">
                <a:avLst/>
              </a:prstGeom>
              <a:ln w="34925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028" name="Picture 4" descr="Image result for cloudwatch icon">
            <a:extLst>
              <a:ext uri="{FF2B5EF4-FFF2-40B4-BE49-F238E27FC236}">
                <a16:creationId xmlns:a16="http://schemas.microsoft.com/office/drawing/2014/main" id="{0F533700-AB60-4CA1-91F7-7E42B11F7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22" y="4227642"/>
            <a:ext cx="566192" cy="566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2" name="Group 81">
            <a:extLst>
              <a:ext uri="{FF2B5EF4-FFF2-40B4-BE49-F238E27FC236}">
                <a16:creationId xmlns:a16="http://schemas.microsoft.com/office/drawing/2014/main" id="{E136D104-AA97-4D57-9E3A-A110799D487D}"/>
              </a:ext>
            </a:extLst>
          </p:cNvPr>
          <p:cNvGrpSpPr/>
          <p:nvPr/>
        </p:nvGrpSpPr>
        <p:grpSpPr>
          <a:xfrm>
            <a:off x="3868730" y="3183563"/>
            <a:ext cx="5095261" cy="1940242"/>
            <a:chOff x="3868730" y="3183563"/>
            <a:chExt cx="5095261" cy="1940242"/>
          </a:xfrm>
        </p:grpSpPr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0AA0949F-8924-4D7E-B481-5159C276A4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r="9759" b="68228"/>
            <a:stretch/>
          </p:blipFill>
          <p:spPr>
            <a:xfrm>
              <a:off x="6303048" y="3183563"/>
              <a:ext cx="2625333" cy="27140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0CB8A1D-3EA7-410E-9447-A943C1E514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68730" y="4135164"/>
              <a:ext cx="1657832" cy="988641"/>
            </a:xfrm>
            <a:prstGeom prst="rect">
              <a:avLst/>
            </a:prstGeom>
          </p:spPr>
        </p:pic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0F5F3A06-2AE1-4498-B3FA-F2B82F0703D2}"/>
                </a:ext>
              </a:extLst>
            </p:cNvPr>
            <p:cNvSpPr/>
            <p:nvPr/>
          </p:nvSpPr>
          <p:spPr>
            <a:xfrm>
              <a:off x="6298632" y="3183564"/>
              <a:ext cx="2665359" cy="271405"/>
            </a:xfrm>
            <a:prstGeom prst="roundRect">
              <a:avLst/>
            </a:prstGeom>
            <a:noFill/>
            <a:ln w="158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929CB77F-5704-4833-8673-6F69E36FB9EB}"/>
              </a:ext>
            </a:extLst>
          </p:cNvPr>
          <p:cNvSpPr/>
          <p:nvPr/>
        </p:nvSpPr>
        <p:spPr>
          <a:xfrm>
            <a:off x="227468" y="4737236"/>
            <a:ext cx="11144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CloudWatch</a:t>
            </a:r>
            <a:endParaRPr lang="en-US" sz="12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2FECA0A-15F4-4075-848D-274FDC4F67E8}"/>
              </a:ext>
            </a:extLst>
          </p:cNvPr>
          <p:cNvCxnSpPr>
            <a:cxnSpLocks/>
          </p:cNvCxnSpPr>
          <p:nvPr/>
        </p:nvCxnSpPr>
        <p:spPr>
          <a:xfrm>
            <a:off x="6228184" y="27523"/>
            <a:ext cx="0" cy="5143500"/>
          </a:xfrm>
          <a:prstGeom prst="line">
            <a:avLst/>
          </a:prstGeom>
          <a:ln w="63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5A9447A9-C526-42A9-B7A3-6FDFDA687850}"/>
              </a:ext>
            </a:extLst>
          </p:cNvPr>
          <p:cNvGrpSpPr/>
          <p:nvPr/>
        </p:nvGrpSpPr>
        <p:grpSpPr>
          <a:xfrm>
            <a:off x="90667" y="3099580"/>
            <a:ext cx="2865031" cy="1043045"/>
            <a:chOff x="90667" y="3099580"/>
            <a:chExt cx="2865031" cy="1043045"/>
          </a:xfrm>
        </p:grpSpPr>
        <p:pic>
          <p:nvPicPr>
            <p:cNvPr id="1026" name="Picture 2" descr="Image result for cloudformation icon">
              <a:extLst>
                <a:ext uri="{FF2B5EF4-FFF2-40B4-BE49-F238E27FC236}">
                  <a16:creationId xmlns:a16="http://schemas.microsoft.com/office/drawing/2014/main" id="{B5042904-AD68-4999-8E10-30A5AFC884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67" y="3099580"/>
              <a:ext cx="502806" cy="502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age result for saltstack icon">
              <a:extLst>
                <a:ext uri="{FF2B5EF4-FFF2-40B4-BE49-F238E27FC236}">
                  <a16:creationId xmlns:a16="http://schemas.microsoft.com/office/drawing/2014/main" id="{FF60A2AB-68D4-47D3-B6C2-DF553ECCF4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354" y="3147802"/>
              <a:ext cx="449266" cy="4492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Related image">
              <a:extLst>
                <a:ext uri="{FF2B5EF4-FFF2-40B4-BE49-F238E27FC236}">
                  <a16:creationId xmlns:a16="http://schemas.microsoft.com/office/drawing/2014/main" id="{D981847A-4785-4578-8002-1BB9A8394D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12" t="2310" r="24497" b="33663"/>
            <a:stretch/>
          </p:blipFill>
          <p:spPr bwMode="auto">
            <a:xfrm>
              <a:off x="1058665" y="3147802"/>
              <a:ext cx="399896" cy="4492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ABA8332-B275-455E-8DAE-454567B93E62}"/>
                </a:ext>
              </a:extLst>
            </p:cNvPr>
            <p:cNvGrpSpPr/>
            <p:nvPr/>
          </p:nvGrpSpPr>
          <p:grpSpPr>
            <a:xfrm>
              <a:off x="1913447" y="3109283"/>
              <a:ext cx="1042251" cy="1033342"/>
              <a:chOff x="1913447" y="3109283"/>
              <a:chExt cx="1042251" cy="1033342"/>
            </a:xfrm>
          </p:grpSpPr>
          <p:pic>
            <p:nvPicPr>
              <p:cNvPr id="71" name="Picture 8" descr="Related image">
                <a:extLst>
                  <a:ext uri="{FF2B5EF4-FFF2-40B4-BE49-F238E27FC236}">
                    <a16:creationId xmlns:a16="http://schemas.microsoft.com/office/drawing/2014/main" id="{B7EA375A-6F00-45E6-AC37-56208965586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2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36184" y="3109283"/>
                <a:ext cx="843558" cy="8435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56C37C86-DDF3-4EE4-B44D-16AADA29EDA3}"/>
                  </a:ext>
                </a:extLst>
              </p:cNvPr>
              <p:cNvSpPr txBox="1"/>
              <p:nvPr/>
            </p:nvSpPr>
            <p:spPr>
              <a:xfrm>
                <a:off x="1913447" y="3891382"/>
                <a:ext cx="1042251" cy="2512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050" dirty="0">
                    <a:latin typeface="Calibri Light" charset="0"/>
                    <a:ea typeface="Calibri Light" charset="0"/>
                    <a:cs typeface="Calibri Light" charset="0"/>
                  </a:rPr>
                  <a:t>AWS EC2 (Tag=Staging)</a:t>
                </a:r>
              </a:p>
            </p:txBody>
          </p:sp>
        </p:grp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AC67687-C928-4B89-9944-FE2ECDB8ED59}"/>
              </a:ext>
            </a:extLst>
          </p:cNvPr>
          <p:cNvGrpSpPr/>
          <p:nvPr/>
        </p:nvGrpSpPr>
        <p:grpSpPr>
          <a:xfrm>
            <a:off x="164956" y="3092877"/>
            <a:ext cx="8813492" cy="2078145"/>
            <a:chOff x="164956" y="3092877"/>
            <a:chExt cx="8813492" cy="207814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37F06BB-75D0-4C59-83AF-FB6AF5920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4125240" y="3092877"/>
              <a:ext cx="1269727" cy="991685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4E60A25-A80F-4A5F-AA7A-73BD3BA3D4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107" y="3113131"/>
              <a:ext cx="5783341" cy="14085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5A68393-77E9-4F31-8857-1FE289C23CB3}"/>
                </a:ext>
              </a:extLst>
            </p:cNvPr>
            <p:cNvCxnSpPr>
              <a:cxnSpLocks/>
            </p:cNvCxnSpPr>
            <p:nvPr/>
          </p:nvCxnSpPr>
          <p:spPr>
            <a:xfrm>
              <a:off x="3174400" y="4135163"/>
              <a:ext cx="5794205" cy="292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C922D3-27B8-43A2-85DD-A68DE39B8059}"/>
                </a:ext>
              </a:extLst>
            </p:cNvPr>
            <p:cNvCxnSpPr>
              <a:cxnSpLocks/>
            </p:cNvCxnSpPr>
            <p:nvPr/>
          </p:nvCxnSpPr>
          <p:spPr>
            <a:xfrm>
              <a:off x="164956" y="3125790"/>
              <a:ext cx="1576571" cy="1426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DB0FC85-94AC-4425-8F8E-D9D0F5A5BB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t="34061" r="9759"/>
            <a:stretch/>
          </p:blipFill>
          <p:spPr>
            <a:xfrm>
              <a:off x="6338658" y="3520827"/>
              <a:ext cx="2625333" cy="563276"/>
            </a:xfrm>
            <a:prstGeom prst="rect">
              <a:avLst/>
            </a:prstGeom>
          </p:spPr>
        </p:pic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A2C1E7F-E6A6-4500-8051-92113C17B12C}"/>
                </a:ext>
              </a:extLst>
            </p:cNvPr>
            <p:cNvCxnSpPr>
              <a:cxnSpLocks/>
            </p:cNvCxnSpPr>
            <p:nvPr/>
          </p:nvCxnSpPr>
          <p:spPr>
            <a:xfrm>
              <a:off x="165110" y="4138500"/>
              <a:ext cx="1576417" cy="4125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CADADAF-AE94-433B-87E1-AB18C973E1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79861"/>
            <a:stretch/>
          </p:blipFill>
          <p:spPr>
            <a:xfrm>
              <a:off x="1744062" y="4135163"/>
              <a:ext cx="1432873" cy="1035859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C3B6C4CD-FEA5-410E-9C81-D167AB467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59839" b="20090"/>
            <a:stretch/>
          </p:blipFill>
          <p:spPr>
            <a:xfrm>
              <a:off x="1744061" y="3112805"/>
              <a:ext cx="1432873" cy="10323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620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3" grpId="0" animBg="1"/>
      <p:bldP spid="35" grpId="0" animBg="1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>
            <a:extLst>
              <a:ext uri="{FF2B5EF4-FFF2-40B4-BE49-F238E27FC236}">
                <a16:creationId xmlns:a16="http://schemas.microsoft.com/office/drawing/2014/main" id="{06D59185-DBEF-47D3-B899-EBF03AC178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412"/>
          <a:stretch/>
        </p:blipFill>
        <p:spPr>
          <a:xfrm>
            <a:off x="7963552" y="817451"/>
            <a:ext cx="585482" cy="57549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CA132547-A433-499C-920A-CE81BE4B0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3552" y="817451"/>
            <a:ext cx="584249" cy="58070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A0BFD1B-DF60-4218-B8F3-CF50D769E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3" y="267494"/>
            <a:ext cx="1512168" cy="3273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56BB41-5F97-4240-8043-208FE3575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042" y="690293"/>
            <a:ext cx="936104" cy="7560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24514B-BCEA-4CAD-9B60-09BD46D654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0240" y="690293"/>
            <a:ext cx="936104" cy="7261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ED7950-A6D1-4705-995B-88DB83C6ED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6438" y="707784"/>
            <a:ext cx="936104" cy="7265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8BE771-8828-40FD-A897-008E825967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2634" y="699617"/>
            <a:ext cx="936104" cy="724156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FE1E53B-DA5E-40BA-AD4D-223A8F22A608}"/>
              </a:ext>
            </a:extLst>
          </p:cNvPr>
          <p:cNvSpPr/>
          <p:nvPr/>
        </p:nvSpPr>
        <p:spPr>
          <a:xfrm>
            <a:off x="649307" y="957866"/>
            <a:ext cx="225835" cy="27967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074E7D0-089C-47D7-87AE-EA91AD539177}"/>
              </a:ext>
            </a:extLst>
          </p:cNvPr>
          <p:cNvSpPr/>
          <p:nvPr/>
        </p:nvSpPr>
        <p:spPr>
          <a:xfrm>
            <a:off x="2064169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06547F0-A997-4C36-9CB5-0FF93AD87C0E}"/>
              </a:ext>
            </a:extLst>
          </p:cNvPr>
          <p:cNvSpPr/>
          <p:nvPr/>
        </p:nvSpPr>
        <p:spPr>
          <a:xfrm>
            <a:off x="3840367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8AF4C00-B224-4B1D-A473-191341966B4A}"/>
              </a:ext>
            </a:extLst>
          </p:cNvPr>
          <p:cNvSpPr/>
          <p:nvPr/>
        </p:nvSpPr>
        <p:spPr>
          <a:xfrm>
            <a:off x="5616565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7749503-FB5A-48DE-8ED8-6B69B46121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3651" y="3954262"/>
            <a:ext cx="1546216" cy="8849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09582E3-9A0C-4EC8-8126-61EF27B5C4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9622" y="2616532"/>
            <a:ext cx="1528154" cy="111946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26FBD9F-517F-4E69-AB69-BFE5E54417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34387" y="3858536"/>
            <a:ext cx="1657681" cy="10343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F3B409-2D19-4959-B4F7-C12273BB9B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25083" y="2595554"/>
            <a:ext cx="1657682" cy="10476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983202-BD0B-4644-96DC-EEEAFEDF487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254799" y="2611055"/>
            <a:ext cx="1540166" cy="11362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B7774E9-DB82-4BB6-B6F4-940947B970E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16850" y="3954262"/>
            <a:ext cx="1561579" cy="8981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5D695C9-8178-4A58-BB95-707DD00100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43614" y="1713987"/>
            <a:ext cx="424702" cy="46795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173DE0E-7423-4EDD-9F1A-A9BAB129999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950134" y="1707655"/>
            <a:ext cx="424702" cy="4679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A9C8F04-F5DC-41F8-ACCA-3F9DA674006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735576" y="1707654"/>
            <a:ext cx="424702" cy="46795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B7AABEA-310E-427E-AE99-35E01BA10C6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082401" y="2549871"/>
            <a:ext cx="424702" cy="46795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885D335-BEF4-45F2-9673-E2087115DB9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990224" y="2612835"/>
            <a:ext cx="1350374" cy="101454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9689638-E542-4533-9A0C-A030E28BE134}"/>
              </a:ext>
            </a:extLst>
          </p:cNvPr>
          <p:cNvSpPr/>
          <p:nvPr/>
        </p:nvSpPr>
        <p:spPr>
          <a:xfrm>
            <a:off x="2573393" y="212507"/>
            <a:ext cx="62605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https://github.com/Dynatrace/AWSDevOpsTutorial</a:t>
            </a:r>
          </a:p>
        </p:txBody>
      </p:sp>
      <p:pic>
        <p:nvPicPr>
          <p:cNvPr id="28" name="Picture 2" descr="Image result for dynatrace logo">
            <a:extLst>
              <a:ext uri="{FF2B5EF4-FFF2-40B4-BE49-F238E27FC236}">
                <a16:creationId xmlns:a16="http://schemas.microsoft.com/office/drawing/2014/main" id="{AF890A5A-A3CF-4E04-B502-8130BF4D98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199285" y="307431"/>
            <a:ext cx="1228086" cy="24775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9" name="Plus Sign 28">
            <a:extLst>
              <a:ext uri="{FF2B5EF4-FFF2-40B4-BE49-F238E27FC236}">
                <a16:creationId xmlns:a16="http://schemas.microsoft.com/office/drawing/2014/main" id="{696B9F67-EBB1-45F4-94FA-2E2E4C618589}"/>
              </a:ext>
            </a:extLst>
          </p:cNvPr>
          <p:cNvSpPr/>
          <p:nvPr/>
        </p:nvSpPr>
        <p:spPr>
          <a:xfrm>
            <a:off x="1751162" y="215158"/>
            <a:ext cx="432048" cy="432048"/>
          </a:xfrm>
          <a:prstGeom prst="mathPlu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229E09E-6DDF-4F29-B413-925144DB54D4}"/>
              </a:ext>
            </a:extLst>
          </p:cNvPr>
          <p:cNvPicPr>
            <a:picLocks noChangeAspect="1"/>
          </p:cNvPicPr>
          <p:nvPr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13" y="909283"/>
            <a:ext cx="370674" cy="370674"/>
          </a:xfrm>
          <a:prstGeom prst="rect">
            <a:avLst/>
          </a:prstGeom>
        </p:spPr>
      </p:pic>
      <p:sp>
        <p:nvSpPr>
          <p:cNvPr id="31" name="Arrow: Right 30">
            <a:extLst>
              <a:ext uri="{FF2B5EF4-FFF2-40B4-BE49-F238E27FC236}">
                <a16:creationId xmlns:a16="http://schemas.microsoft.com/office/drawing/2014/main" id="{24B43EEF-5B64-4C73-85CB-DD853CF96AB0}"/>
              </a:ext>
            </a:extLst>
          </p:cNvPr>
          <p:cNvSpPr/>
          <p:nvPr/>
        </p:nvSpPr>
        <p:spPr>
          <a:xfrm>
            <a:off x="7392759" y="96168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2" name="Picture 4" descr="Image result for aws codedeploy icon">
            <a:extLst>
              <a:ext uri="{FF2B5EF4-FFF2-40B4-BE49-F238E27FC236}">
                <a16:creationId xmlns:a16="http://schemas.microsoft.com/office/drawing/2014/main" id="{FE5AAFD8-47B5-4837-9BA1-E199E5E55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78130" y="3366421"/>
            <a:ext cx="470904" cy="47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0A67452-5523-4E58-9AF8-CAC2D0E8539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08335" y="1707654"/>
            <a:ext cx="424702" cy="46795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9187F1-4144-4555-B9E2-75CE2E5B8DD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022506" y="4011659"/>
            <a:ext cx="1451774" cy="84076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A99F7FA-0538-4DF3-845B-A941A32BCF88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652869" y="1893589"/>
            <a:ext cx="1377131" cy="62480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DEDE73D-C353-4E15-B9AE-710334D4E54B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649221" y="3824090"/>
            <a:ext cx="1378691" cy="1053711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AE6CB61-0485-45DD-983A-050688A9A008}"/>
              </a:ext>
            </a:extLst>
          </p:cNvPr>
          <p:cNvCxnSpPr>
            <a:cxnSpLocks/>
          </p:cNvCxnSpPr>
          <p:nvPr/>
        </p:nvCxnSpPr>
        <p:spPr>
          <a:xfrm>
            <a:off x="2280193" y="1980273"/>
            <a:ext cx="0" cy="3039749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E595512-DBC0-43F1-988F-353FF6671814}"/>
              </a:ext>
            </a:extLst>
          </p:cNvPr>
          <p:cNvCxnSpPr>
            <a:cxnSpLocks/>
          </p:cNvCxnSpPr>
          <p:nvPr/>
        </p:nvCxnSpPr>
        <p:spPr>
          <a:xfrm>
            <a:off x="4092394" y="1989789"/>
            <a:ext cx="0" cy="3030233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AB58800-C999-4AB4-B4F1-ABCE548899D9}"/>
              </a:ext>
            </a:extLst>
          </p:cNvPr>
          <p:cNvCxnSpPr>
            <a:cxnSpLocks/>
          </p:cNvCxnSpPr>
          <p:nvPr/>
        </p:nvCxnSpPr>
        <p:spPr>
          <a:xfrm>
            <a:off x="5892594" y="1989789"/>
            <a:ext cx="0" cy="3030233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5D7A472-3D85-4ADE-B4F4-FCDA7B6AD4A1}"/>
              </a:ext>
            </a:extLst>
          </p:cNvPr>
          <p:cNvCxnSpPr>
            <a:cxnSpLocks/>
          </p:cNvCxnSpPr>
          <p:nvPr/>
        </p:nvCxnSpPr>
        <p:spPr>
          <a:xfrm>
            <a:off x="7548778" y="1989789"/>
            <a:ext cx="0" cy="3030233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993E51DC-5E51-4F56-A4B4-6C409B9D9A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412"/>
          <a:stretch/>
        </p:blipFill>
        <p:spPr>
          <a:xfrm>
            <a:off x="7963552" y="817451"/>
            <a:ext cx="585482" cy="575492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BFAC8107-D9D6-49A8-9AA0-9155C8ED064A}"/>
              </a:ext>
            </a:extLst>
          </p:cNvPr>
          <p:cNvSpPr txBox="1"/>
          <p:nvPr/>
        </p:nvSpPr>
        <p:spPr>
          <a:xfrm>
            <a:off x="755665" y="2184694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</a:p>
          <a:p>
            <a:pPr algn="ctr">
              <a:lnSpc>
                <a:spcPct val="120000"/>
              </a:lnSpc>
            </a:pP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Pushes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Deployment Info to Dynatrace Entities</a:t>
            </a: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C56C4B3A-9820-4D78-B3D9-B49CAB82B284}"/>
              </a:ext>
            </a:extLst>
          </p:cNvPr>
          <p:cNvSpPr/>
          <p:nvPr/>
        </p:nvSpPr>
        <p:spPr>
          <a:xfrm rot="5400000">
            <a:off x="1262968" y="1435571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8B152E08-8A10-460D-BFC2-6FF3249B33F6}"/>
              </a:ext>
            </a:extLst>
          </p:cNvPr>
          <p:cNvSpPr/>
          <p:nvPr/>
        </p:nvSpPr>
        <p:spPr>
          <a:xfrm rot="16200000">
            <a:off x="2786146" y="1435571"/>
            <a:ext cx="203465" cy="203463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F4713D10-BBD2-4606-B1CF-3C10B07E9E83}"/>
              </a:ext>
            </a:extLst>
          </p:cNvPr>
          <p:cNvSpPr/>
          <p:nvPr/>
        </p:nvSpPr>
        <p:spPr>
          <a:xfrm rot="5400000">
            <a:off x="4858537" y="1443984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5D1D58B0-E3F7-4034-8663-2F63A8253276}"/>
              </a:ext>
            </a:extLst>
          </p:cNvPr>
          <p:cNvSpPr/>
          <p:nvPr/>
        </p:nvSpPr>
        <p:spPr>
          <a:xfrm rot="16200000">
            <a:off x="2872542" y="1468382"/>
            <a:ext cx="203465" cy="203463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E920EC3-0B84-4579-82CB-3B7296376247}"/>
              </a:ext>
            </a:extLst>
          </p:cNvPr>
          <p:cNvSpPr txBox="1"/>
          <p:nvPr/>
        </p:nvSpPr>
        <p:spPr>
          <a:xfrm>
            <a:off x="2561415" y="2175613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validateBuildDynatraceWorker</a:t>
            </a:r>
          </a:p>
          <a:p>
            <a:pPr algn="ctr">
              <a:lnSpc>
                <a:spcPct val="120000"/>
              </a:lnSpc>
            </a:pP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Compares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Builds and Approves/Rejects Pipeline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1A6A974-F733-4643-8502-C5C64CB6D1A8}"/>
              </a:ext>
            </a:extLst>
          </p:cNvPr>
          <p:cNvSpPr txBox="1"/>
          <p:nvPr/>
        </p:nvSpPr>
        <p:spPr>
          <a:xfrm>
            <a:off x="4374788" y="2182389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</a:p>
          <a:p>
            <a:pPr algn="ctr">
              <a:lnSpc>
                <a:spcPct val="120000"/>
              </a:lnSpc>
            </a:pP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Pushes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Deployment Info to Dynatrace Entities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CB44301-CBAE-44AA-955C-931F5E86C5A9}"/>
              </a:ext>
            </a:extLst>
          </p:cNvPr>
          <p:cNvSpPr txBox="1"/>
          <p:nvPr/>
        </p:nvSpPr>
        <p:spPr>
          <a:xfrm>
            <a:off x="6123581" y="2182389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validateBuildDynatraceWorker</a:t>
            </a:r>
          </a:p>
          <a:p>
            <a:pPr algn="ctr">
              <a:lnSpc>
                <a:spcPct val="120000"/>
              </a:lnSpc>
            </a:pP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Validates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Production and Approves/Rejects Pipeline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9C4EABB-2C32-44C6-9059-88C2DF324CBE}"/>
              </a:ext>
            </a:extLst>
          </p:cNvPr>
          <p:cNvSpPr txBox="1"/>
          <p:nvPr/>
        </p:nvSpPr>
        <p:spPr>
          <a:xfrm>
            <a:off x="7754833" y="2988018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handleDynatraceProblemNotification</a:t>
            </a:r>
          </a:p>
          <a:p>
            <a:pPr algn="ctr">
              <a:lnSpc>
                <a:spcPct val="120000"/>
              </a:lnSpc>
            </a:pP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Executes </a:t>
            </a: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Auto-Remediating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Actions, e.g: Rollback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2E697929-F781-4BFF-95BF-BC0540D43A1A}"/>
              </a:ext>
            </a:extLst>
          </p:cNvPr>
          <p:cNvSpPr/>
          <p:nvPr/>
        </p:nvSpPr>
        <p:spPr>
          <a:xfrm>
            <a:off x="692971" y="2825364"/>
            <a:ext cx="773461" cy="157391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B7E7D793-D888-40CA-A908-456AD911D6D2}"/>
              </a:ext>
            </a:extLst>
          </p:cNvPr>
          <p:cNvSpPr/>
          <p:nvPr/>
        </p:nvSpPr>
        <p:spPr>
          <a:xfrm>
            <a:off x="654826" y="4087101"/>
            <a:ext cx="1550869" cy="805806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A5853E42-29FF-4065-9357-373639BAF197}"/>
              </a:ext>
            </a:extLst>
          </p:cNvPr>
          <p:cNvSpPr/>
          <p:nvPr/>
        </p:nvSpPr>
        <p:spPr>
          <a:xfrm>
            <a:off x="4253399" y="4071995"/>
            <a:ext cx="1550869" cy="805806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216DC266-7953-456D-8216-5D81F0FA15FE}"/>
              </a:ext>
            </a:extLst>
          </p:cNvPr>
          <p:cNvSpPr/>
          <p:nvPr/>
        </p:nvSpPr>
        <p:spPr>
          <a:xfrm>
            <a:off x="4321405" y="2825363"/>
            <a:ext cx="773461" cy="157391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80068412-905F-429B-AEA5-2F13A8AFD598}"/>
              </a:ext>
            </a:extLst>
          </p:cNvPr>
          <p:cNvSpPr/>
          <p:nvPr/>
        </p:nvSpPr>
        <p:spPr>
          <a:xfrm>
            <a:off x="3342408" y="2594503"/>
            <a:ext cx="649660" cy="16544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latin typeface="Calibri Light" charset="0"/>
                <a:ea typeface="Calibri Light" charset="0"/>
                <a:cs typeface="Calibri Light" charset="0"/>
              </a:rPr>
              <a:t>Build 6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F475895B-18E2-4EDF-82F3-CC1E5B855CC1}"/>
              </a:ext>
            </a:extLst>
          </p:cNvPr>
          <p:cNvSpPr/>
          <p:nvPr/>
        </p:nvSpPr>
        <p:spPr>
          <a:xfrm>
            <a:off x="3335008" y="3858515"/>
            <a:ext cx="649660" cy="16544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latin typeface="Calibri Light" charset="0"/>
                <a:ea typeface="Calibri Light" charset="0"/>
                <a:cs typeface="Calibri Light" charset="0"/>
              </a:rPr>
              <a:t>Build 7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E13D0BA6-D62B-4864-B33C-0521BD127420}"/>
              </a:ext>
            </a:extLst>
          </p:cNvPr>
          <p:cNvSpPr/>
          <p:nvPr/>
        </p:nvSpPr>
        <p:spPr>
          <a:xfrm>
            <a:off x="6770059" y="2578093"/>
            <a:ext cx="649660" cy="16544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latin typeface="Calibri Light" charset="0"/>
                <a:ea typeface="Calibri Light" charset="0"/>
                <a:cs typeface="Calibri Light" charset="0"/>
              </a:rPr>
              <a:t>Production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2CF62C5-5B46-4469-8B33-D48AC6AF0173}"/>
              </a:ext>
            </a:extLst>
          </p:cNvPr>
          <p:cNvSpPr/>
          <p:nvPr/>
        </p:nvSpPr>
        <p:spPr>
          <a:xfrm>
            <a:off x="6795028" y="3837325"/>
            <a:ext cx="649660" cy="16544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latin typeface="Calibri Light" charset="0"/>
                <a:ea typeface="Calibri Light" charset="0"/>
                <a:cs typeface="Calibri Light" charset="0"/>
              </a:rPr>
              <a:t>Production</a:t>
            </a:r>
          </a:p>
        </p:txBody>
      </p:sp>
      <p:sp>
        <p:nvSpPr>
          <p:cNvPr id="73" name="Arrow: Right 72">
            <a:extLst>
              <a:ext uri="{FF2B5EF4-FFF2-40B4-BE49-F238E27FC236}">
                <a16:creationId xmlns:a16="http://schemas.microsoft.com/office/drawing/2014/main" id="{852D72BA-5D15-4813-A54D-ADB33716B58C}"/>
              </a:ext>
            </a:extLst>
          </p:cNvPr>
          <p:cNvSpPr/>
          <p:nvPr/>
        </p:nvSpPr>
        <p:spPr>
          <a:xfrm rot="5400000">
            <a:off x="8199553" y="2417950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943FE01D-C7A7-4BDE-9B43-926E72A5319C}"/>
              </a:ext>
            </a:extLst>
          </p:cNvPr>
          <p:cNvSpPr/>
          <p:nvPr/>
        </p:nvSpPr>
        <p:spPr>
          <a:xfrm rot="5400000">
            <a:off x="8194286" y="3214454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2" name="Arrow: Right 91">
            <a:extLst>
              <a:ext uri="{FF2B5EF4-FFF2-40B4-BE49-F238E27FC236}">
                <a16:creationId xmlns:a16="http://schemas.microsoft.com/office/drawing/2014/main" id="{89F94D44-DEDD-4B90-8C88-6158539DF6BE}"/>
              </a:ext>
            </a:extLst>
          </p:cNvPr>
          <p:cNvSpPr/>
          <p:nvPr/>
        </p:nvSpPr>
        <p:spPr>
          <a:xfrm rot="5400000">
            <a:off x="1244155" y="2424235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A60FD61C-A786-42FA-93B8-4A4881C0A2B0}"/>
              </a:ext>
            </a:extLst>
          </p:cNvPr>
          <p:cNvSpPr/>
          <p:nvPr/>
        </p:nvSpPr>
        <p:spPr>
          <a:xfrm rot="16200000">
            <a:off x="3074414" y="2390942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4" name="Arrow: Right 93">
            <a:extLst>
              <a:ext uri="{FF2B5EF4-FFF2-40B4-BE49-F238E27FC236}">
                <a16:creationId xmlns:a16="http://schemas.microsoft.com/office/drawing/2014/main" id="{63CEDC9B-E62C-4C99-86D3-D0E045F2C94F}"/>
              </a:ext>
            </a:extLst>
          </p:cNvPr>
          <p:cNvSpPr/>
          <p:nvPr/>
        </p:nvSpPr>
        <p:spPr>
          <a:xfrm rot="5400000">
            <a:off x="4864506" y="2414923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5" name="Arrow: Right 94">
            <a:extLst>
              <a:ext uri="{FF2B5EF4-FFF2-40B4-BE49-F238E27FC236}">
                <a16:creationId xmlns:a16="http://schemas.microsoft.com/office/drawing/2014/main" id="{D53935BA-9C40-4405-94AC-871D6854ACC6}"/>
              </a:ext>
            </a:extLst>
          </p:cNvPr>
          <p:cNvSpPr/>
          <p:nvPr/>
        </p:nvSpPr>
        <p:spPr>
          <a:xfrm rot="16200000">
            <a:off x="6646141" y="2385328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6" name="L-Shape 95">
            <a:extLst>
              <a:ext uri="{FF2B5EF4-FFF2-40B4-BE49-F238E27FC236}">
                <a16:creationId xmlns:a16="http://schemas.microsoft.com/office/drawing/2014/main" id="{C0BC28E0-8A72-43F1-A060-660C1D4E2585}"/>
              </a:ext>
            </a:extLst>
          </p:cNvPr>
          <p:cNvSpPr/>
          <p:nvPr/>
        </p:nvSpPr>
        <p:spPr>
          <a:xfrm rot="18639907">
            <a:off x="8166440" y="1027378"/>
            <a:ext cx="850360" cy="355257"/>
          </a:xfrm>
          <a:prstGeom prst="corner">
            <a:avLst>
              <a:gd name="adj1" fmla="val 50000"/>
              <a:gd name="adj2" fmla="val 22549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>
                <a:latin typeface="Calibri Light" charset="0"/>
                <a:ea typeface="Calibri Light" charset="0"/>
                <a:cs typeface="Calibri Light" charset="0"/>
              </a:rPr>
              <a:t>Self-Healed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A8B6560-876D-4C0C-9E15-4F2F84813F9B}"/>
              </a:ext>
            </a:extLst>
          </p:cNvPr>
          <p:cNvSpPr txBox="1"/>
          <p:nvPr/>
        </p:nvSpPr>
        <p:spPr>
          <a:xfrm>
            <a:off x="3088629" y="1405828"/>
            <a:ext cx="643559" cy="19498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009E60"/>
                </a:solidFill>
                <a:latin typeface="Calibri Light" charset="0"/>
                <a:ea typeface="Calibri Light" charset="0"/>
                <a:cs typeface="Calibri Light" charset="0"/>
              </a:rPr>
              <a:t>Auto-Approve!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1ED59A7-4CCD-432D-BA4F-DFA76164F91A}"/>
              </a:ext>
            </a:extLst>
          </p:cNvPr>
          <p:cNvSpPr txBox="1"/>
          <p:nvPr/>
        </p:nvSpPr>
        <p:spPr>
          <a:xfrm>
            <a:off x="3190433" y="1547895"/>
            <a:ext cx="643559" cy="19498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C00000"/>
                </a:solidFill>
                <a:latin typeface="Calibri Light" charset="0"/>
                <a:ea typeface="Calibri Light" charset="0"/>
                <a:cs typeface="Calibri Light" charset="0"/>
              </a:rPr>
              <a:t>Auto-Reject!</a:t>
            </a:r>
          </a:p>
        </p:txBody>
      </p:sp>
      <p:sp>
        <p:nvSpPr>
          <p:cNvPr id="100" name="Arrow: Right 99">
            <a:extLst>
              <a:ext uri="{FF2B5EF4-FFF2-40B4-BE49-F238E27FC236}">
                <a16:creationId xmlns:a16="http://schemas.microsoft.com/office/drawing/2014/main" id="{3FB8E358-8A5E-4F70-93E1-58169E6E6BD6}"/>
              </a:ext>
            </a:extLst>
          </p:cNvPr>
          <p:cNvSpPr/>
          <p:nvPr/>
        </p:nvSpPr>
        <p:spPr>
          <a:xfrm rot="16200000">
            <a:off x="6269355" y="1449355"/>
            <a:ext cx="203465" cy="203463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1" name="Arrow: Right 100">
            <a:extLst>
              <a:ext uri="{FF2B5EF4-FFF2-40B4-BE49-F238E27FC236}">
                <a16:creationId xmlns:a16="http://schemas.microsoft.com/office/drawing/2014/main" id="{64B30DCE-996B-4B34-B305-772E46D09599}"/>
              </a:ext>
            </a:extLst>
          </p:cNvPr>
          <p:cNvSpPr/>
          <p:nvPr/>
        </p:nvSpPr>
        <p:spPr>
          <a:xfrm rot="16200000">
            <a:off x="6355751" y="1482166"/>
            <a:ext cx="203465" cy="203463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950CDFB-130D-479D-BF95-4BC197235635}"/>
              </a:ext>
            </a:extLst>
          </p:cNvPr>
          <p:cNvSpPr txBox="1"/>
          <p:nvPr/>
        </p:nvSpPr>
        <p:spPr>
          <a:xfrm>
            <a:off x="6571838" y="1419612"/>
            <a:ext cx="643559" cy="19498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009E60"/>
                </a:solidFill>
                <a:latin typeface="Calibri Light" charset="0"/>
                <a:ea typeface="Calibri Light" charset="0"/>
                <a:cs typeface="Calibri Light" charset="0"/>
              </a:rPr>
              <a:t>Auto-Approve!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D3A014E-1902-40E8-AAEA-3A223117909F}"/>
              </a:ext>
            </a:extLst>
          </p:cNvPr>
          <p:cNvSpPr txBox="1"/>
          <p:nvPr/>
        </p:nvSpPr>
        <p:spPr>
          <a:xfrm>
            <a:off x="6673642" y="1561679"/>
            <a:ext cx="643559" cy="19498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C00000"/>
                </a:solidFill>
                <a:latin typeface="Calibri Light" charset="0"/>
                <a:ea typeface="Calibri Light" charset="0"/>
                <a:cs typeface="Calibri Light" charset="0"/>
              </a:rPr>
              <a:t>Auto-Reject!</a:t>
            </a:r>
          </a:p>
        </p:txBody>
      </p:sp>
    </p:spTree>
    <p:extLst>
      <p:ext uri="{BB962C8B-B14F-4D97-AF65-F5344CB8AC3E}">
        <p14:creationId xmlns:p14="http://schemas.microsoft.com/office/powerpoint/2010/main" val="421310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31" grpId="0" animBg="1"/>
      <p:bldP spid="52" grpId="0"/>
      <p:bldP spid="53" grpId="0" animBg="1"/>
      <p:bldP spid="54" grpId="0" animBg="1"/>
      <p:bldP spid="55" grpId="0" animBg="1"/>
      <p:bldP spid="57" grpId="0" animBg="1"/>
      <p:bldP spid="60" grpId="0"/>
      <p:bldP spid="61" grpId="0"/>
      <p:bldP spid="62" grpId="0"/>
      <p:bldP spid="63" grpId="0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3" grpId="0" animBg="1"/>
      <p:bldP spid="74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8" grpId="0"/>
      <p:bldP spid="99" grpId="0"/>
      <p:bldP spid="100" grpId="0" animBg="1"/>
      <p:bldP spid="101" grpId="0" animBg="1"/>
      <p:bldP spid="102" grpId="0"/>
      <p:bldP spid="10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1995686"/>
            <a:ext cx="7920880" cy="803672"/>
          </a:xfrm>
        </p:spPr>
        <p:txBody>
          <a:bodyPr/>
          <a:lstStyle/>
          <a:p>
            <a:r>
              <a:rPr lang="en-US" sz="4400" dirty="0"/>
              <a:t>Explore our environment</a:t>
            </a:r>
            <a:br>
              <a:rPr lang="en-US" dirty="0"/>
            </a:br>
            <a:r>
              <a:rPr lang="en-US" dirty="0"/>
              <a:t>The CloudFormation template did most of the work already</a:t>
            </a:r>
          </a:p>
        </p:txBody>
      </p:sp>
    </p:spTree>
    <p:extLst>
      <p:ext uri="{BB962C8B-B14F-4D97-AF65-F5344CB8AC3E}">
        <p14:creationId xmlns:p14="http://schemas.microsoft.com/office/powerpoint/2010/main" val="1627707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6CB-7E55-4CDE-BB58-3BD773A70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CloudFormation Template should be DONE by now!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614B0D-077E-4252-A637-5312B69D1A9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624"/>
          <a:stretch/>
        </p:blipFill>
        <p:spPr>
          <a:xfrm>
            <a:off x="523873" y="1348062"/>
            <a:ext cx="7981744" cy="3080248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0CC3ADA-9019-4526-B9F6-8F53133652F0}"/>
              </a:ext>
            </a:extLst>
          </p:cNvPr>
          <p:cNvSpPr/>
          <p:nvPr/>
        </p:nvSpPr>
        <p:spPr>
          <a:xfrm flipH="1">
            <a:off x="5065015" y="1968242"/>
            <a:ext cx="1472945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Once COMPLETE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4FD1B79-41DC-49F6-80B0-88DE0B0B383D}"/>
              </a:ext>
            </a:extLst>
          </p:cNvPr>
          <p:cNvSpPr/>
          <p:nvPr/>
        </p:nvSpPr>
        <p:spPr>
          <a:xfrm flipH="1">
            <a:off x="1632749" y="2650777"/>
            <a:ext cx="1472945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Check Outputs!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F2ADE28-9F51-4872-A64D-2DFDB03B0C59}"/>
              </a:ext>
            </a:extLst>
          </p:cNvPr>
          <p:cNvSpPr/>
          <p:nvPr/>
        </p:nvSpPr>
        <p:spPr>
          <a:xfrm flipH="1">
            <a:off x="6172091" y="2749433"/>
            <a:ext cx="2638806" cy="1077686"/>
          </a:xfrm>
          <a:prstGeom prst="rightArrow">
            <a:avLst>
              <a:gd name="adj1" fmla="val 71818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Will need these links later</a:t>
            </a:r>
          </a:p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Remember how to get here or copy them to local file</a:t>
            </a:r>
          </a:p>
        </p:txBody>
      </p:sp>
    </p:spTree>
    <p:extLst>
      <p:ext uri="{BB962C8B-B14F-4D97-AF65-F5344CB8AC3E}">
        <p14:creationId xmlns:p14="http://schemas.microsoft.com/office/powerpoint/2010/main" val="3287721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584" y="2169914"/>
            <a:ext cx="7344816" cy="803672"/>
          </a:xfrm>
        </p:spPr>
        <p:txBody>
          <a:bodyPr/>
          <a:lstStyle/>
          <a:p>
            <a:r>
              <a:rPr lang="en-US" sz="3200" dirty="0"/>
              <a:t>PRE-REQUISITS</a:t>
            </a:r>
            <a:br>
              <a:rPr lang="en-US" dirty="0"/>
            </a:br>
            <a:r>
              <a:rPr lang="en-US" dirty="0"/>
              <a:t>Dynatrace SaaS &amp; AWS Account</a:t>
            </a:r>
          </a:p>
        </p:txBody>
      </p:sp>
    </p:spTree>
    <p:extLst>
      <p:ext uri="{BB962C8B-B14F-4D97-AF65-F5344CB8AC3E}">
        <p14:creationId xmlns:p14="http://schemas.microsoft.com/office/powerpoint/2010/main" val="393952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00140-9D17-4320-BF99-ACD8DC17F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CloudFormation Template Created the following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FACC3-D4FB-41AC-B9A8-0255A351BDB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1200" dirty="0"/>
              <a:t>2 EC2 Instances</a:t>
            </a:r>
          </a:p>
          <a:p>
            <a:pPr lvl="1"/>
            <a:r>
              <a:rPr lang="en-US" sz="1050" dirty="0"/>
              <a:t>1 that will run Staging and 1 that will run Production version of your app</a:t>
            </a:r>
          </a:p>
          <a:p>
            <a:pPr lvl="1"/>
            <a:r>
              <a:rPr lang="en-US" sz="1050" dirty="0"/>
              <a:t>Both EC2 Instance have a Dynatrace </a:t>
            </a:r>
            <a:r>
              <a:rPr lang="en-US" sz="1050" dirty="0" err="1"/>
              <a:t>OneAgent</a:t>
            </a:r>
            <a:r>
              <a:rPr lang="en-US" sz="1050" dirty="0"/>
              <a:t> installed sending data to your Dynatrace Tenant</a:t>
            </a:r>
          </a:p>
          <a:p>
            <a:r>
              <a:rPr lang="en-US" sz="1200" dirty="0"/>
              <a:t>AWS </a:t>
            </a:r>
            <a:r>
              <a:rPr lang="en-US" sz="1200" dirty="0" err="1"/>
              <a:t>CodeDeploy</a:t>
            </a:r>
            <a:endParaRPr lang="en-US" sz="1200" dirty="0"/>
          </a:p>
          <a:p>
            <a:pPr lvl="1"/>
            <a:r>
              <a:rPr lang="en-US" sz="1050" dirty="0"/>
              <a:t>4 Deployment Configurations for our Sample App</a:t>
            </a:r>
          </a:p>
          <a:p>
            <a:r>
              <a:rPr lang="en-US" sz="1200" dirty="0"/>
              <a:t>AWS </a:t>
            </a:r>
            <a:r>
              <a:rPr lang="en-US" sz="1200" dirty="0" err="1"/>
              <a:t>CodePipeline</a:t>
            </a:r>
            <a:endParaRPr lang="en-US" sz="1200" dirty="0"/>
          </a:p>
          <a:p>
            <a:pPr lvl="1"/>
            <a:r>
              <a:rPr lang="en-US" sz="1050" dirty="0"/>
              <a:t>A Pipeline with Source, Staging, Approval and Production stages</a:t>
            </a:r>
          </a:p>
          <a:p>
            <a:r>
              <a:rPr lang="en-US" sz="1200" dirty="0"/>
              <a:t>Several AWS Lambda Functions</a:t>
            </a:r>
          </a:p>
          <a:p>
            <a:pPr lvl="1"/>
            <a:r>
              <a:rPr lang="en-US" sz="1050" dirty="0"/>
              <a:t>Implement Dynatrace Automation Steps in our Pipeline, provide access to build results, handle Dynatrace Problem notification …</a:t>
            </a:r>
          </a:p>
          <a:p>
            <a:r>
              <a:rPr lang="en-US" sz="1200" dirty="0"/>
              <a:t>AWS User Roles and Policies</a:t>
            </a:r>
          </a:p>
          <a:p>
            <a:pPr lvl="1"/>
            <a:r>
              <a:rPr lang="en-US" sz="1050" dirty="0"/>
              <a:t>Allowing </a:t>
            </a:r>
            <a:r>
              <a:rPr lang="en-US" sz="1050" dirty="0" err="1"/>
              <a:t>CodePipeline</a:t>
            </a:r>
            <a:r>
              <a:rPr lang="en-US" sz="1050" dirty="0"/>
              <a:t>, </a:t>
            </a:r>
            <a:r>
              <a:rPr lang="en-US" sz="1050" dirty="0" err="1"/>
              <a:t>CodeDeploy</a:t>
            </a:r>
            <a:r>
              <a:rPr lang="en-US" sz="1050" dirty="0"/>
              <a:t> and Lambda to access other resources</a:t>
            </a:r>
          </a:p>
          <a:p>
            <a:r>
              <a:rPr lang="en-US" sz="1200" dirty="0"/>
              <a:t>System Manager Properties for DT_TENANT, DT_TOKEN, DT_BUILD_REPORT_URL</a:t>
            </a:r>
          </a:p>
        </p:txBody>
      </p:sp>
    </p:spTree>
    <p:extLst>
      <p:ext uri="{BB962C8B-B14F-4D97-AF65-F5344CB8AC3E}">
        <p14:creationId xmlns:p14="http://schemas.microsoft.com/office/powerpoint/2010/main" val="3435079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CBDC4-9C9B-4392-926B-31A65CA2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our 2 EC2 Instances: Staging &amp; Production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CED65C-4266-46D5-8FB8-728E9CA78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4" y="902781"/>
            <a:ext cx="8144692" cy="270989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820394-04BB-4E40-90F3-E621B1451B61}"/>
              </a:ext>
            </a:extLst>
          </p:cNvPr>
          <p:cNvSpPr/>
          <p:nvPr/>
        </p:nvSpPr>
        <p:spPr>
          <a:xfrm>
            <a:off x="1652123" y="2512208"/>
            <a:ext cx="7016442" cy="244682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UserData</a:t>
            </a:r>
            <a:r>
              <a:rPr lang="en-US" sz="90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(not complete – check it out in the EC2 Web UI)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#1: Install Dynatrace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OneAgent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yum update -y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yum install ruby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-y</a:t>
            </a:r>
          </a:p>
          <a:p>
            <a:pPr defTabSz="685800"/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-O Dynatrace-OneAgent-Linux.sh "{{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DynatraceOneAgentURL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}}</a:t>
            </a:r>
          </a:p>
          <a:p>
            <a:pPr defTabSz="685800"/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/bin/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Dynatrace-OneAgent-Linux.sh APP_LOG_CONTENT_ACCESS=1</a:t>
            </a:r>
          </a:p>
          <a:p>
            <a:pPr defTabSz="685800"/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#2: Install Depending Software,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httpd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nodejs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pm2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defTabSz="685800"/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#3: Launch dummy PM2 App to pass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Variables to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OneAgent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Trick to get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Vars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into Web UI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DT_CUSTOM_PROP=DEPLOYMENT_GROUP_NAME=GROUP_NAME APPLICATION_NAME=APP_NAME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"console.log('dummy app run');" &gt;&gt; testapp.js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start testapp.js &amp;&gt; pm2start.log</a:t>
            </a:r>
          </a:p>
          <a:p>
            <a:pPr defTabSz="685800"/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#4: Install AWS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CodeDeploy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Agent and run CFN Update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628B6A8-FE29-448C-A1C2-9CC1698A947E}"/>
              </a:ext>
            </a:extLst>
          </p:cNvPr>
          <p:cNvSpPr/>
          <p:nvPr/>
        </p:nvSpPr>
        <p:spPr>
          <a:xfrm flipH="1">
            <a:off x="2854629" y="1090376"/>
            <a:ext cx="281663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Remote Connect for Troubleshooting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52C71B4-6029-4F0E-A46E-B1B75E26F13B}"/>
              </a:ext>
            </a:extLst>
          </p:cNvPr>
          <p:cNvSpPr/>
          <p:nvPr/>
        </p:nvSpPr>
        <p:spPr>
          <a:xfrm>
            <a:off x="3918005" y="1790535"/>
            <a:ext cx="212299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Your Public DNS and IPs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4B829B8-8B35-4286-B873-D96F505C3C66}"/>
              </a:ext>
            </a:extLst>
          </p:cNvPr>
          <p:cNvSpPr/>
          <p:nvPr/>
        </p:nvSpPr>
        <p:spPr>
          <a:xfrm>
            <a:off x="245737" y="1536074"/>
            <a:ext cx="1406387" cy="73654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 AWS Name </a:t>
            </a:r>
          </a:p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&amp;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InstanceID’s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FC24B8B-D009-4F19-8493-2510F7F9F86B}"/>
              </a:ext>
            </a:extLst>
          </p:cNvPr>
          <p:cNvSpPr/>
          <p:nvPr/>
        </p:nvSpPr>
        <p:spPr>
          <a:xfrm>
            <a:off x="245737" y="2276844"/>
            <a:ext cx="1406387" cy="73654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 Automatically executed script!</a:t>
            </a:r>
          </a:p>
        </p:txBody>
      </p:sp>
    </p:spTree>
    <p:extLst>
      <p:ext uri="{BB962C8B-B14F-4D97-AF65-F5344CB8AC3E}">
        <p14:creationId xmlns:p14="http://schemas.microsoft.com/office/powerpoint/2010/main" val="1440559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E3492-04EE-4F06-899A-DFBAEB60C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Dynatrace Web UI: View Hosts and Validate monitored EC2 Instances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54600D-5AAF-45AB-AAD9-5FB8F70212FE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8019" b="10926"/>
          <a:stretch/>
        </p:blipFill>
        <p:spPr>
          <a:xfrm>
            <a:off x="523874" y="1038087"/>
            <a:ext cx="8096999" cy="8419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B353F3-0548-43AF-AE2D-0AE0AE830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6650" y="2166042"/>
            <a:ext cx="6953450" cy="26649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85D1C60D-D6E4-4516-9B02-E5094F0BC74F}"/>
              </a:ext>
            </a:extLst>
          </p:cNvPr>
          <p:cNvSpPr/>
          <p:nvPr/>
        </p:nvSpPr>
        <p:spPr>
          <a:xfrm flipH="1">
            <a:off x="4756559" y="1075780"/>
            <a:ext cx="4065973" cy="85815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If Dynatrace AWS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CloudWatch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Integration is configured you see EC2 Instance Name, otherwise EC2 Instance ID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FC17F43-A7BB-45DE-931C-A14EF5A792B6}"/>
              </a:ext>
            </a:extLst>
          </p:cNvPr>
          <p:cNvSpPr/>
          <p:nvPr/>
        </p:nvSpPr>
        <p:spPr>
          <a:xfrm flipH="1">
            <a:off x="4963161" y="1987803"/>
            <a:ext cx="2794951" cy="78797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Click on a Host!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FullStack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Monitoring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Dettails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 of each EC2 Instance</a:t>
            </a:r>
          </a:p>
        </p:txBody>
      </p:sp>
    </p:spTree>
    <p:extLst>
      <p:ext uri="{BB962C8B-B14F-4D97-AF65-F5344CB8AC3E}">
        <p14:creationId xmlns:p14="http://schemas.microsoft.com/office/powerpoint/2010/main" val="2180902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AA67AC-7438-4F2F-99FD-7AA025093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653" y="853227"/>
            <a:ext cx="3467403" cy="42902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602827-2D02-46AE-8D6E-C5412EFA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AWS </a:t>
            </a:r>
            <a:r>
              <a:rPr lang="en-US" dirty="0" err="1"/>
              <a:t>CodePipeline</a:t>
            </a:r>
            <a:r>
              <a:rPr lang="en-US" dirty="0"/>
              <a:t>: First run already on its way but will FAIL!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295B6FD-15CB-4064-8BBB-C3E5B8CF9358}"/>
              </a:ext>
            </a:extLst>
          </p:cNvPr>
          <p:cNvSpPr/>
          <p:nvPr/>
        </p:nvSpPr>
        <p:spPr>
          <a:xfrm flipH="1">
            <a:off x="5289157" y="853227"/>
            <a:ext cx="2499157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#1 Open the </a:t>
            </a:r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SampleDevOpsPipeline</a:t>
            </a:r>
            <a:endParaRPr lang="en-US" sz="1200" b="1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3862C49-DF04-424D-AEEF-A016A7339726}"/>
              </a:ext>
            </a:extLst>
          </p:cNvPr>
          <p:cNvSpPr/>
          <p:nvPr/>
        </p:nvSpPr>
        <p:spPr>
          <a:xfrm flipH="1">
            <a:off x="5937223" y="1528751"/>
            <a:ext cx="2656709" cy="95502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Pipeline checks out Source, </a:t>
            </a:r>
          </a:p>
          <a:p>
            <a:pPr algn="ctr"/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SourceTests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 and </a:t>
            </a:r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Monspec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 from S3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5E44FAA-39C6-4566-A49F-3BA0B4BBCD3A}"/>
              </a:ext>
            </a:extLst>
          </p:cNvPr>
          <p:cNvSpPr/>
          <p:nvPr/>
        </p:nvSpPr>
        <p:spPr>
          <a:xfrm>
            <a:off x="324894" y="2786063"/>
            <a:ext cx="2274541" cy="107750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b="1" dirty="0">
                <a:latin typeface="Calibri Light" charset="0"/>
                <a:ea typeface="Calibri Light" charset="0"/>
                <a:cs typeface="Calibri Light" charset="0"/>
              </a:rPr>
              <a:t>#3 Uses </a:t>
            </a:r>
            <a:r>
              <a:rPr lang="en-US" sz="1050" b="1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r>
              <a:rPr lang="en-US" sz="1050" b="1" dirty="0">
                <a:latin typeface="Calibri Light" charset="0"/>
                <a:ea typeface="Calibri Light" charset="0"/>
                <a:cs typeface="Calibri Light" charset="0"/>
              </a:rPr>
              <a:t> to deploy Node.js App on Staging EC2 with DT_TAGS, DT_X </a:t>
            </a:r>
            <a:r>
              <a:rPr lang="en-US" sz="1050" b="1" dirty="0" err="1">
                <a:latin typeface="Calibri Light" charset="0"/>
                <a:ea typeface="Calibri Light" charset="0"/>
                <a:cs typeface="Calibri Light" charset="0"/>
              </a:rPr>
              <a:t>Env</a:t>
            </a:r>
            <a:r>
              <a:rPr lang="en-US" sz="1050" b="1" dirty="0">
                <a:latin typeface="Calibri Light" charset="0"/>
                <a:ea typeface="Calibri Light" charset="0"/>
                <a:cs typeface="Calibri Light" charset="0"/>
              </a:rPr>
              <a:t> Variables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3327100-8068-45A6-BAC7-8A1C50F53DA8}"/>
              </a:ext>
            </a:extLst>
          </p:cNvPr>
          <p:cNvSpPr/>
          <p:nvPr/>
        </p:nvSpPr>
        <p:spPr>
          <a:xfrm>
            <a:off x="324895" y="3961966"/>
            <a:ext cx="2228253" cy="78138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#4 </a:t>
            </a:r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 also starts tests on the same machine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00E852B-F031-40D7-A514-1B4B76BBEBA7}"/>
              </a:ext>
            </a:extLst>
          </p:cNvPr>
          <p:cNvSpPr/>
          <p:nvPr/>
        </p:nvSpPr>
        <p:spPr>
          <a:xfrm>
            <a:off x="2663629" y="3754798"/>
            <a:ext cx="2111564" cy="91602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b="1" dirty="0">
                <a:latin typeface="Calibri Light" charset="0"/>
                <a:ea typeface="Calibri Light" charset="0"/>
                <a:cs typeface="Calibri Light" charset="0"/>
              </a:rPr>
              <a:t>#5 Pushes Deployment Info to special tagged Dynatrace entities. Will FAIL!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9380F-3FC2-435C-B04E-6D877FCC1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390" y="2493749"/>
            <a:ext cx="2950781" cy="2522096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DE1881C9-4A17-4686-A556-860021F2C624}"/>
              </a:ext>
            </a:extLst>
          </p:cNvPr>
          <p:cNvSpPr/>
          <p:nvPr/>
        </p:nvSpPr>
        <p:spPr>
          <a:xfrm>
            <a:off x="4234998" y="2964053"/>
            <a:ext cx="2108318" cy="78138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#7 FAILS: Because of Missing Tags in Dynatrace!</a:t>
            </a:r>
          </a:p>
        </p:txBody>
      </p:sp>
    </p:spTree>
    <p:extLst>
      <p:ext uri="{BB962C8B-B14F-4D97-AF65-F5344CB8AC3E}">
        <p14:creationId xmlns:p14="http://schemas.microsoft.com/office/powerpoint/2010/main" val="782183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AWS </a:t>
            </a:r>
            <a:r>
              <a:rPr lang="en-US" dirty="0" err="1"/>
              <a:t>CodeDeploy</a:t>
            </a:r>
            <a:r>
              <a:rPr lang="en-US" dirty="0"/>
              <a:t> do during Deployment?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738E8-95BA-4311-9C8D-1102FE1F4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4" y="807870"/>
            <a:ext cx="1343025" cy="8715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2F1B49-2054-450F-8CC1-308063E3C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614" y="1039864"/>
            <a:ext cx="1117814" cy="4588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644295-6638-4204-9195-C222B38DF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584" y="1059500"/>
            <a:ext cx="858628" cy="3175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25F57F-D345-48E7-8538-11631B7AD9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7166" y="940169"/>
            <a:ext cx="636617" cy="734117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9D226AE9-BF1D-4983-9B75-57DE6D26C168}"/>
              </a:ext>
            </a:extLst>
          </p:cNvPr>
          <p:cNvSpPr/>
          <p:nvPr/>
        </p:nvSpPr>
        <p:spPr>
          <a:xfrm>
            <a:off x="2912897" y="1013600"/>
            <a:ext cx="182340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0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Copies to EC2 &amp; Extracts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8142912-0F0F-41EE-A0D6-2E6736441FD3}"/>
              </a:ext>
            </a:extLst>
          </p:cNvPr>
          <p:cNvSpPr/>
          <p:nvPr/>
        </p:nvSpPr>
        <p:spPr>
          <a:xfrm>
            <a:off x="4927982" y="877950"/>
            <a:ext cx="1855445" cy="796336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404212-3817-48A5-BEF4-E73556270038}"/>
              </a:ext>
            </a:extLst>
          </p:cNvPr>
          <p:cNvSpPr/>
          <p:nvPr/>
        </p:nvSpPr>
        <p:spPr>
          <a:xfrm>
            <a:off x="523874" y="1702592"/>
            <a:ext cx="7931318" cy="106182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#2 Executes start_server.sh:</a:t>
            </a:r>
            <a:endParaRPr lang="en-US" sz="105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DT_TAGS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=APPLICATION_NAME=$APPLICATION_NAME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DT_CUSTOM_PROP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="DEPLOYMENT_ID=$DEPLOYMENT_ID DEPLOYMENT_GROUP_NAME=$DEPLOYMENT_GROUP_NAME APPLICATION_NAME=$APPLICATION_NAME“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DT_CLUSTER_ID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="$DEPLOYMENT_GROUP_NAME $APPLICATION_NAME“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start app.js &amp;&gt; pm2start.log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C93197-A55A-479C-96D0-17B6A29571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145" y="2797950"/>
            <a:ext cx="7734575" cy="2341924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38CB3C83-4F79-42CF-88D9-AC5B6BF90DEC}"/>
              </a:ext>
            </a:extLst>
          </p:cNvPr>
          <p:cNvSpPr/>
          <p:nvPr/>
        </p:nvSpPr>
        <p:spPr>
          <a:xfrm flipH="1">
            <a:off x="2912898" y="4648054"/>
            <a:ext cx="2499157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DT_CUSTOM_PROP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E7E99A60-8FA9-4B48-81B0-1475C50E72F0}"/>
              </a:ext>
            </a:extLst>
          </p:cNvPr>
          <p:cNvSpPr/>
          <p:nvPr/>
        </p:nvSpPr>
        <p:spPr>
          <a:xfrm flipH="1">
            <a:off x="2374835" y="2741338"/>
            <a:ext cx="1775684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DT_CLUSTER_ID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3B50546-EAA9-4909-9C2A-732A5958221A}"/>
              </a:ext>
            </a:extLst>
          </p:cNvPr>
          <p:cNvSpPr/>
          <p:nvPr/>
        </p:nvSpPr>
        <p:spPr>
          <a:xfrm flipH="1">
            <a:off x="2583679" y="3101547"/>
            <a:ext cx="1775684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DT_TAGS</a:t>
            </a:r>
          </a:p>
        </p:txBody>
      </p:sp>
    </p:spTree>
    <p:extLst>
      <p:ext uri="{BB962C8B-B14F-4D97-AF65-F5344CB8AC3E}">
        <p14:creationId xmlns:p14="http://schemas.microsoft.com/office/powerpoint/2010/main" val="16288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949F1-0687-4EEA-8E58-51DB3B4EF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PushDynatraceDeploymentInfo</a:t>
            </a:r>
            <a:r>
              <a:rPr lang="en-US" dirty="0"/>
              <a:t> do? And WHY can it FAIL?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1DABBA-4503-4E33-B951-7B91CCB93955}"/>
              </a:ext>
            </a:extLst>
          </p:cNvPr>
          <p:cNvSpPr/>
          <p:nvPr/>
        </p:nvSpPr>
        <p:spPr>
          <a:xfrm>
            <a:off x="480069" y="1034618"/>
            <a:ext cx="2793922" cy="32778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</a:t>
            </a:r>
            <a:r>
              <a:rPr lang="en-US" sz="90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(Monitoring as Code)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etype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"SERVICE",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"environments" :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"Staging"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"tags"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"context": "CONTEXTLESS",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"key":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"value": "Staging"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}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]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"Production"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"tags"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"context": "CONTEXTLESS",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"key":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"value": "Production"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}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]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F1747898-C240-4C00-8569-99170A0C0CAB}"/>
              </a:ext>
            </a:extLst>
          </p:cNvPr>
          <p:cNvSpPr/>
          <p:nvPr/>
        </p:nvSpPr>
        <p:spPr>
          <a:xfrm rot="10800000" flipH="1">
            <a:off x="4877750" y="1200479"/>
            <a:ext cx="40206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EB1410-A4CD-4477-9C93-B1E736BB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546" y="2189045"/>
            <a:ext cx="566586" cy="624294"/>
          </a:xfrm>
          <a:prstGeom prst="rect">
            <a:avLst/>
          </a:prstGeom>
        </p:spPr>
      </p:pic>
      <p:pic>
        <p:nvPicPr>
          <p:cNvPr id="12" name="Picture 8" descr="Image result for dynatrace logo">
            <a:extLst>
              <a:ext uri="{FF2B5EF4-FFF2-40B4-BE49-F238E27FC236}">
                <a16:creationId xmlns:a16="http://schemas.microsoft.com/office/drawing/2014/main" id="{DBFADAA5-FBC1-43B4-AB94-32648D4450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51" t="11546" r="60947" b="35446"/>
          <a:stretch/>
        </p:blipFill>
        <p:spPr bwMode="auto">
          <a:xfrm>
            <a:off x="5504430" y="3033706"/>
            <a:ext cx="610816" cy="63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B005619F-9146-45C8-936E-29262895EC2B}"/>
              </a:ext>
            </a:extLst>
          </p:cNvPr>
          <p:cNvSpPr/>
          <p:nvPr/>
        </p:nvSpPr>
        <p:spPr>
          <a:xfrm rot="10800000" flipH="1">
            <a:off x="3340762" y="1200479"/>
            <a:ext cx="28503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3472EEA-F665-4E0C-86D6-7CE482691D77}"/>
              </a:ext>
            </a:extLst>
          </p:cNvPr>
          <p:cNvSpPr/>
          <p:nvPr/>
        </p:nvSpPr>
        <p:spPr>
          <a:xfrm rot="5400000">
            <a:off x="5777858" y="2844693"/>
            <a:ext cx="282334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FD594F-EF92-493A-901D-7AA72B72FD4B}"/>
              </a:ext>
            </a:extLst>
          </p:cNvPr>
          <p:cNvSpPr txBox="1"/>
          <p:nvPr/>
        </p:nvSpPr>
        <p:spPr>
          <a:xfrm>
            <a:off x="6266371" y="2377122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 lnSpcReduction="10000"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  <a:endParaRPr lang="en-US" sz="900" i="1" u="sng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defTabSz="685800">
              <a:lnSpc>
                <a:spcPct val="120000"/>
              </a:lnSpc>
            </a:pPr>
            <a:r>
              <a:rPr lang="en-US" sz="825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Pulls Information from </a:t>
            </a:r>
            <a:r>
              <a:rPr lang="en-US" sz="825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825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15C30B2-9D5E-4211-A17D-144CA2C7C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4274" y="3976869"/>
            <a:ext cx="1943215" cy="801576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1560B7F2-7DEB-4844-A4D6-56BD4D44EA25}"/>
              </a:ext>
            </a:extLst>
          </p:cNvPr>
          <p:cNvSpPr/>
          <p:nvPr/>
        </p:nvSpPr>
        <p:spPr>
          <a:xfrm rot="5400000">
            <a:off x="5783027" y="1961303"/>
            <a:ext cx="271996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23949732-2178-493D-9102-0A79A9454F51}"/>
              </a:ext>
            </a:extLst>
          </p:cNvPr>
          <p:cNvSpPr/>
          <p:nvPr/>
        </p:nvSpPr>
        <p:spPr>
          <a:xfrm rot="5400000">
            <a:off x="5787181" y="3784320"/>
            <a:ext cx="263687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07B57E35-1D28-4884-A52E-CAAB2DC6A37F}"/>
              </a:ext>
            </a:extLst>
          </p:cNvPr>
          <p:cNvSpPr/>
          <p:nvPr/>
        </p:nvSpPr>
        <p:spPr>
          <a:xfrm rot="16200000">
            <a:off x="5545719" y="3697763"/>
            <a:ext cx="245965" cy="218374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99E9B45F-075D-4359-82EC-69276F51814C}"/>
              </a:ext>
            </a:extLst>
          </p:cNvPr>
          <p:cNvSpPr/>
          <p:nvPr/>
        </p:nvSpPr>
        <p:spPr>
          <a:xfrm rot="16200000">
            <a:off x="5543296" y="2799114"/>
            <a:ext cx="250810" cy="218374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14EACCA-8482-4040-B789-34B87ACB73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3718" y="1037408"/>
            <a:ext cx="3479492" cy="85022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424556E-44C8-42B6-8028-E46300AD9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5515" y="1073131"/>
            <a:ext cx="1128870" cy="814502"/>
          </a:xfrm>
          <a:prstGeom prst="rect">
            <a:avLst/>
          </a:prstGeom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2C79456F-2206-488D-8ED0-8BAB70BB9C64}"/>
              </a:ext>
            </a:extLst>
          </p:cNvPr>
          <p:cNvSpPr/>
          <p:nvPr/>
        </p:nvSpPr>
        <p:spPr>
          <a:xfrm rot="16200000">
            <a:off x="5549360" y="1888507"/>
            <a:ext cx="238682" cy="218374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F2EA410-E283-482D-AC05-3AC7F3E87D57}"/>
              </a:ext>
            </a:extLst>
          </p:cNvPr>
          <p:cNvSpPr/>
          <p:nvPr/>
        </p:nvSpPr>
        <p:spPr>
          <a:xfrm>
            <a:off x="7007488" y="1599552"/>
            <a:ext cx="1770752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3EB1C98-328E-4595-8EEE-DEFE64E74A41}"/>
              </a:ext>
            </a:extLst>
          </p:cNvPr>
          <p:cNvSpPr/>
          <p:nvPr/>
        </p:nvSpPr>
        <p:spPr>
          <a:xfrm>
            <a:off x="887530" y="1599551"/>
            <a:ext cx="2201552" cy="1137060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DD6246C-7200-4FE1-9EEE-76A2A173C5B2}"/>
              </a:ext>
            </a:extLst>
          </p:cNvPr>
          <p:cNvSpPr/>
          <p:nvPr/>
        </p:nvSpPr>
        <p:spPr>
          <a:xfrm>
            <a:off x="5262788" y="4504848"/>
            <a:ext cx="1047626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CDC3139E-1903-46F3-A1B4-CDB39BAB8D65}"/>
              </a:ext>
            </a:extLst>
          </p:cNvPr>
          <p:cNvSpPr/>
          <p:nvPr/>
        </p:nvSpPr>
        <p:spPr>
          <a:xfrm>
            <a:off x="5486126" y="4358186"/>
            <a:ext cx="523034" cy="522755"/>
          </a:xfrm>
          <a:prstGeom prst="mathMultiply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F0DBCC-8FEF-4917-B220-28713A251474}"/>
              </a:ext>
            </a:extLst>
          </p:cNvPr>
          <p:cNvSpPr txBox="1"/>
          <p:nvPr/>
        </p:nvSpPr>
        <p:spPr>
          <a:xfrm>
            <a:off x="6266371" y="3208564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 lnSpcReduction="10000"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Dynatrace Events REST API</a:t>
            </a:r>
          </a:p>
          <a:p>
            <a:pPr defTabSz="685800">
              <a:lnSpc>
                <a:spcPct val="120000"/>
              </a:lnSpc>
            </a:pPr>
            <a:r>
              <a:rPr lang="en-US" sz="825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Pushes Event for Entities with Tag </a:t>
            </a:r>
            <a:r>
              <a:rPr lang="en-US" sz="825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DeploymentGroup:Staging</a:t>
            </a:r>
            <a:endParaRPr lang="en-US" sz="825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82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5" grpId="0"/>
      <p:bldP spid="20" grpId="0" animBg="1"/>
      <p:bldP spid="21" grpId="0" animBg="1"/>
      <p:bldP spid="22" grpId="0" animBg="1"/>
      <p:bldP spid="23" grpId="0" animBg="1"/>
      <p:bldP spid="24" grpId="0" animBg="1"/>
      <p:bldP spid="29" grpId="0" animBg="1"/>
      <p:bldP spid="30" grpId="0" animBg="1"/>
      <p:bldP spid="31" grpId="0" animBg="1"/>
      <p:bldP spid="18" grpId="0" animBg="1"/>
      <p:bldP spid="3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198D1-B790-4596-AC53-02B2A9792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Service Tagging Rules to Automatically apply Staging vs Production Tags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94F0D1-E9B4-4A8A-BBD4-4B8B938D0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864" y="930344"/>
            <a:ext cx="6896635" cy="390921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4338A2DD-BD21-4EEB-A433-E36CDCEA9847}"/>
              </a:ext>
            </a:extLst>
          </p:cNvPr>
          <p:cNvSpPr/>
          <p:nvPr/>
        </p:nvSpPr>
        <p:spPr>
          <a:xfrm>
            <a:off x="396115" y="4476080"/>
            <a:ext cx="73350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462A742-4824-4A02-8F61-CB17DC6623D5}"/>
              </a:ext>
            </a:extLst>
          </p:cNvPr>
          <p:cNvSpPr/>
          <p:nvPr/>
        </p:nvSpPr>
        <p:spPr>
          <a:xfrm flipH="1">
            <a:off x="3208351" y="1152079"/>
            <a:ext cx="27014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– Call the Tag “</a:t>
            </a:r>
            <a:r>
              <a:rPr lang="en-US" sz="1200" b="1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DeploymentGroup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” 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86184DE-ACFF-4E1C-B0A4-995B96941ADE}"/>
              </a:ext>
            </a:extLst>
          </p:cNvPr>
          <p:cNvSpPr/>
          <p:nvPr/>
        </p:nvSpPr>
        <p:spPr>
          <a:xfrm flipH="1">
            <a:off x="3417072" y="2294740"/>
            <a:ext cx="13298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 – For Services 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5C35182-E707-41BE-9E10-8916D8C99A17}"/>
              </a:ext>
            </a:extLst>
          </p:cNvPr>
          <p:cNvSpPr/>
          <p:nvPr/>
        </p:nvSpPr>
        <p:spPr>
          <a:xfrm flipH="1">
            <a:off x="4258916" y="2632343"/>
            <a:ext cx="406013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#4– Tag Value comes from our Process Environment Variable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418F2AA8-C9B6-482A-8F3D-566F92CA6850}"/>
              </a:ext>
            </a:extLst>
          </p:cNvPr>
          <p:cNvSpPr/>
          <p:nvPr/>
        </p:nvSpPr>
        <p:spPr>
          <a:xfrm flipH="1">
            <a:off x="4196299" y="3930869"/>
            <a:ext cx="2959874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#5 – Only apply rule if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variable exists</a:t>
            </a:r>
          </a:p>
        </p:txBody>
      </p:sp>
    </p:spTree>
    <p:extLst>
      <p:ext uri="{BB962C8B-B14F-4D97-AF65-F5344CB8AC3E}">
        <p14:creationId xmlns:p14="http://schemas.microsoft.com/office/powerpoint/2010/main" val="6911308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0E40B-CF51-4804-AE68-36C2AE26D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Run the Pipeline Again: Should run through without a problem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74B726-8BAE-4B87-B4F3-0659675E2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928" y="1452205"/>
            <a:ext cx="6649907" cy="3549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78B938-4589-415A-BDEE-1A48C14EA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929" y="930345"/>
            <a:ext cx="2574115" cy="668864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D0AC691-631F-401B-A389-DE6DE019420C}"/>
              </a:ext>
            </a:extLst>
          </p:cNvPr>
          <p:cNvSpPr/>
          <p:nvPr/>
        </p:nvSpPr>
        <p:spPr>
          <a:xfrm flipH="1">
            <a:off x="2554579" y="1270468"/>
            <a:ext cx="218450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Click on “Release change”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15590A4-1F3F-4C63-AECA-B1AFFA8ACBF9}"/>
              </a:ext>
            </a:extLst>
          </p:cNvPr>
          <p:cNvSpPr/>
          <p:nvPr/>
        </p:nvSpPr>
        <p:spPr>
          <a:xfrm flipH="1">
            <a:off x="4463885" y="2514970"/>
            <a:ext cx="1893182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All should be green!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A46C9F1-A007-400D-A465-D99B0C0BF0E9}"/>
              </a:ext>
            </a:extLst>
          </p:cNvPr>
          <p:cNvSpPr/>
          <p:nvPr/>
        </p:nvSpPr>
        <p:spPr>
          <a:xfrm flipH="1">
            <a:off x="2144092" y="4133931"/>
            <a:ext cx="159500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 Click on “Review”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1A44099-42CE-4196-8B5A-E2953407E33C}"/>
              </a:ext>
            </a:extLst>
          </p:cNvPr>
          <p:cNvSpPr/>
          <p:nvPr/>
        </p:nvSpPr>
        <p:spPr>
          <a:xfrm>
            <a:off x="4663495" y="4486421"/>
            <a:ext cx="210103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 Lets Manually Approve it!</a:t>
            </a:r>
          </a:p>
        </p:txBody>
      </p:sp>
    </p:spTree>
    <p:extLst>
      <p:ext uri="{BB962C8B-B14F-4D97-AF65-F5344CB8AC3E}">
        <p14:creationId xmlns:p14="http://schemas.microsoft.com/office/powerpoint/2010/main" val="28075129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A4FCB-5468-4C35-BB5F-E3E4F52EC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Explore our Application in Staging: Not a Web UI Masterpiece – but it works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F8D524-4718-4479-968B-BB07C7002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65" y="1109208"/>
            <a:ext cx="7706791" cy="37129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8F4E7E-9237-4342-9995-2BEBAF69CF57}"/>
              </a:ext>
            </a:extLst>
          </p:cNvPr>
          <p:cNvSpPr txBox="1"/>
          <p:nvPr/>
        </p:nvSpPr>
        <p:spPr>
          <a:xfrm>
            <a:off x="710864" y="992982"/>
            <a:ext cx="7706791" cy="28618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lIns="0" tIns="0" rIns="0" bIns="0" rtlCol="0">
            <a:normAutofit/>
          </a:bodyPr>
          <a:lstStyle/>
          <a:p>
            <a:pPr algn="ctr"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In your Browser: http://YOURPUBLICDNSFORSTAGINGEC2INSTANCE.amazonaws.com </a:t>
            </a:r>
          </a:p>
        </p:txBody>
      </p:sp>
    </p:spTree>
    <p:extLst>
      <p:ext uri="{BB962C8B-B14F-4D97-AF65-F5344CB8AC3E}">
        <p14:creationId xmlns:p14="http://schemas.microsoft.com/office/powerpoint/2010/main" val="13794896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3EFFA-151E-4838-A45B-91B757ED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our Services in Dynatrace: Everything Monitored, Everything Tagged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788D01-444A-4A54-ACF8-159E43FEE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279" y="1067463"/>
            <a:ext cx="6867963" cy="3714905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E70A0D76-97C6-42A4-B24A-E1032AFC56E3}"/>
              </a:ext>
            </a:extLst>
          </p:cNvPr>
          <p:cNvSpPr/>
          <p:nvPr/>
        </p:nvSpPr>
        <p:spPr>
          <a:xfrm flipH="1">
            <a:off x="2505103" y="1067462"/>
            <a:ext cx="311702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#1: Default Service Name from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package.json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320DF0A1-4D96-4F48-8387-FE0F61046CA3}"/>
              </a:ext>
            </a:extLst>
          </p:cNvPr>
          <p:cNvSpPr/>
          <p:nvPr/>
        </p:nvSpPr>
        <p:spPr>
          <a:xfrm flipH="1">
            <a:off x="2132164" y="1386317"/>
            <a:ext cx="224502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Our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DeploymentGroup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tag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8A0EA8E-EF94-4D45-A680-6DD81B50B6B0}"/>
              </a:ext>
            </a:extLst>
          </p:cNvPr>
          <p:cNvSpPr/>
          <p:nvPr/>
        </p:nvSpPr>
        <p:spPr>
          <a:xfrm flipH="1">
            <a:off x="5973762" y="3364707"/>
            <a:ext cx="3105944" cy="75456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 Our Deployment Event</a:t>
            </a:r>
          </a:p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Crated by </a:t>
            </a:r>
            <a:r>
              <a:rPr lang="en-US" sz="1200" i="1" u="sng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96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E07B7-C034-447B-A42E-9E7B2FA25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113717"/>
            <a:ext cx="8080774" cy="501720"/>
          </a:xfrm>
        </p:spPr>
        <p:txBody>
          <a:bodyPr/>
          <a:lstStyle/>
          <a:p>
            <a:r>
              <a:rPr lang="en-US" dirty="0"/>
              <a:t>Prerequisites: AWS with Dynatrace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497F-3591-4155-80AE-E77985799EC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23874" y="717238"/>
            <a:ext cx="8080774" cy="3431381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Download: </a:t>
            </a:r>
            <a:r>
              <a:rPr lang="en-US" dirty="0">
                <a:hlinkClick r:id="rId2"/>
              </a:rPr>
              <a:t>https://github.com/Dynatrace/AWSDevOpsTutorial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Login to your AWS Account: </a:t>
            </a:r>
            <a:r>
              <a:rPr lang="en-US" dirty="0">
                <a:hlinkClick r:id="rId3"/>
              </a:rPr>
              <a:t>http://aws.amazon.com</a:t>
            </a:r>
            <a:r>
              <a:rPr lang="en-US" dirty="0"/>
              <a:t> 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Validate and remember your default region</a:t>
            </a:r>
          </a:p>
          <a:p>
            <a:pPr marL="685800" lvl="1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Now to go My Billings Dashboard and redeem your AWS Voucher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Login to: </a:t>
            </a:r>
            <a:r>
              <a:rPr lang="en-US" dirty="0">
                <a:hlinkClick r:id="rId4"/>
              </a:rPr>
              <a:t>https://TENANT.sprint.dynatracelabs.com</a:t>
            </a:r>
            <a:endParaRPr lang="en-US" dirty="0"/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Login with your student it on your card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1BB98F-4590-46C8-9973-809D44045E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0258" y="1024391"/>
            <a:ext cx="2164374" cy="113472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F2948EFC-6762-4821-B508-3EFABD417CEA}"/>
              </a:ext>
            </a:extLst>
          </p:cNvPr>
          <p:cNvSpPr/>
          <p:nvPr/>
        </p:nvSpPr>
        <p:spPr>
          <a:xfrm>
            <a:off x="5226452" y="1410014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49AA82-6828-4AC1-9499-77F035C02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8771" y="2717156"/>
            <a:ext cx="2641817" cy="118380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C027ED05-201E-4206-B7E2-9697B4C386F4}"/>
              </a:ext>
            </a:extLst>
          </p:cNvPr>
          <p:cNvSpPr/>
          <p:nvPr/>
        </p:nvSpPr>
        <p:spPr>
          <a:xfrm>
            <a:off x="881182" y="3383906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801DDB-C80F-4476-9A81-213479AFF3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5988" y="2715520"/>
            <a:ext cx="3152278" cy="1677625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7045A0C5-1B64-4D50-B01D-211FC6717CC0}"/>
              </a:ext>
            </a:extLst>
          </p:cNvPr>
          <p:cNvSpPr/>
          <p:nvPr/>
        </p:nvSpPr>
        <p:spPr>
          <a:xfrm>
            <a:off x="4883551" y="3844976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5A59620-1630-49E1-A0D7-AAA72C88F89C}"/>
              </a:ext>
            </a:extLst>
          </p:cNvPr>
          <p:cNvSpPr/>
          <p:nvPr/>
        </p:nvSpPr>
        <p:spPr>
          <a:xfrm>
            <a:off x="5894594" y="2968545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D5CB51A-EA7E-4C6C-ADE8-6A27EBF50D99}"/>
              </a:ext>
            </a:extLst>
          </p:cNvPr>
          <p:cNvSpPr/>
          <p:nvPr/>
        </p:nvSpPr>
        <p:spPr>
          <a:xfrm>
            <a:off x="6558962" y="4126882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</a:t>
            </a:r>
          </a:p>
        </p:txBody>
      </p:sp>
    </p:spTree>
    <p:extLst>
      <p:ext uri="{BB962C8B-B14F-4D97-AF65-F5344CB8AC3E}">
        <p14:creationId xmlns:p14="http://schemas.microsoft.com/office/powerpoint/2010/main" val="9734559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74891-4FE8-489F-BD64-134866448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</a:t>
            </a:r>
            <a:r>
              <a:rPr lang="en-US" dirty="0" err="1"/>
              <a:t>CodeDeploy</a:t>
            </a:r>
            <a:r>
              <a:rPr lang="en-US" dirty="0"/>
              <a:t> scripts used for Staging &amp; Production: We can validate in Dynatrace!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15C66E-A083-4681-9A89-8B28314EBCBA}"/>
              </a:ext>
            </a:extLst>
          </p:cNvPr>
          <p:cNvSpPr/>
          <p:nvPr/>
        </p:nvSpPr>
        <p:spPr>
          <a:xfrm>
            <a:off x="514543" y="1024058"/>
            <a:ext cx="8442845" cy="106182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CodeDeploy</a:t>
            </a:r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runs start_server.sh during deployment:</a:t>
            </a:r>
            <a:endParaRPr lang="en-US" sz="105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DT_TAGS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=APPLICATION_NAME=$APPLICATION_NAME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DT_CUSTOM_PROP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="DEPLOYMENT_ID=$DEPLOYMENT_ID DEPLOYMENT_GROUP_NAME=$DEPLOYMENT_GROUP_NAME APPLICATION_NAME=$APPLICATION_NAME“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DT_CLUSTER_ID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="$DEPLOYMENT_GROUP_NAME $APPLICATION_NAME“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start app.js &amp;&gt; pm2start.log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18C5FB-C4AC-4EE7-8BC6-A2EFAB741FF7}"/>
              </a:ext>
            </a:extLst>
          </p:cNvPr>
          <p:cNvSpPr/>
          <p:nvPr/>
        </p:nvSpPr>
        <p:spPr>
          <a:xfrm>
            <a:off x="514542" y="4105183"/>
            <a:ext cx="8442845" cy="57708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CodeDeploy</a:t>
            </a:r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runs stop_server.sh during cleanup:</a:t>
            </a:r>
            <a:endParaRPr lang="en-US" sz="105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stop all &amp;&gt; pm2stop.log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delete all &amp;&gt; pm2delete.log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EF70E3-34BA-4C0C-805B-E24EBCB942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54297" y="2234594"/>
            <a:ext cx="3509963" cy="1633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2F96E0-DB98-4379-9FF4-5E2E2B6693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10137" y="2244458"/>
            <a:ext cx="3509963" cy="1623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D9BA3D2-4663-446C-85F8-451EC71C8322}"/>
              </a:ext>
            </a:extLst>
          </p:cNvPr>
          <p:cNvSpPr/>
          <p:nvPr/>
        </p:nvSpPr>
        <p:spPr>
          <a:xfrm flipH="1">
            <a:off x="2072655" y="2566386"/>
            <a:ext cx="114203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A612A94-4F60-4E50-8A3B-E9833F7353A6}"/>
              </a:ext>
            </a:extLst>
          </p:cNvPr>
          <p:cNvSpPr/>
          <p:nvPr/>
        </p:nvSpPr>
        <p:spPr>
          <a:xfrm flipH="1">
            <a:off x="6094102" y="2568518"/>
            <a:ext cx="114203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Production</a:t>
            </a:r>
          </a:p>
        </p:txBody>
      </p:sp>
    </p:spTree>
    <p:extLst>
      <p:ext uri="{BB962C8B-B14F-4D97-AF65-F5344CB8AC3E}">
        <p14:creationId xmlns:p14="http://schemas.microsoft.com/office/powerpoint/2010/main" val="9927892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3BD3B-F4BC-407E-A61E-E9E86C8F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CodeDeploy</a:t>
            </a:r>
            <a:r>
              <a:rPr lang="en-US" dirty="0"/>
              <a:t> also used to deploy a “Load Test”: Very Simple – I Know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9ADFE7-CF4B-41BB-910C-DCA7FACA9416}"/>
              </a:ext>
            </a:extLst>
          </p:cNvPr>
          <p:cNvSpPr/>
          <p:nvPr/>
        </p:nvSpPr>
        <p:spPr>
          <a:xfrm>
            <a:off x="523875" y="1956961"/>
            <a:ext cx="4681538" cy="137345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loadtest.sh: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[ ! -f ./endloadtest.txt ];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</a:p>
          <a:p>
            <a:pPr defTabSz="685800"/>
            <a:r>
              <a:rPr lang="en-US" sz="825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curl -s "http://localhost/" </a:t>
            </a:r>
          </a:p>
          <a:p>
            <a:pPr defTabSz="685800"/>
            <a:r>
              <a:rPr lang="en-US" sz="825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curl -s "http://localhost/version" </a:t>
            </a:r>
          </a:p>
          <a:p>
            <a:pPr defTabSz="685800"/>
            <a:r>
              <a:rPr lang="en-US" sz="825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curl -s "http://localhost/api/echo?text=This is from a testing script"</a:t>
            </a:r>
          </a:p>
          <a:p>
            <a:pPr defTabSz="685800"/>
            <a:r>
              <a:rPr lang="en-US" sz="825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curl -s "http://localhost/api/invoke?url=http://www.dynatrace.com"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done;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1818EA-E179-43A9-AFE6-E6654493E910}"/>
              </a:ext>
            </a:extLst>
          </p:cNvPr>
          <p:cNvSpPr/>
          <p:nvPr/>
        </p:nvSpPr>
        <p:spPr>
          <a:xfrm>
            <a:off x="523874" y="1135132"/>
            <a:ext cx="8174590" cy="57708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start_loadtest.sh:</a:t>
            </a:r>
          </a:p>
          <a:p>
            <a:pPr defTabSz="685800"/>
            <a:r>
              <a:rPr lang="en-US" sz="105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-f ./endloadtest.txt &amp;&gt; loadtest.log</a:t>
            </a:r>
          </a:p>
          <a:p>
            <a:pPr defTabSz="685800"/>
            <a:r>
              <a:rPr lang="en-US" sz="105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nohup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./loadtest.sh &gt;/dev/null 2&gt;&amp;1 &amp;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07B4CA-A730-47E3-8F71-115E34599BE3}"/>
              </a:ext>
            </a:extLst>
          </p:cNvPr>
          <p:cNvSpPr/>
          <p:nvPr/>
        </p:nvSpPr>
        <p:spPr>
          <a:xfrm>
            <a:off x="523874" y="3508801"/>
            <a:ext cx="8174590" cy="41549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stop_loadtest.sh: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"stop test" &gt;&gt; ./endloadtest.txt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0F8AFD-1EE9-41F3-97FD-4F4FA98DE2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05851" y="1971391"/>
            <a:ext cx="3368893" cy="12215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17D3A822-2D52-4F6E-A4B9-189870307EDD}"/>
              </a:ext>
            </a:extLst>
          </p:cNvPr>
          <p:cNvSpPr/>
          <p:nvPr/>
        </p:nvSpPr>
        <p:spPr>
          <a:xfrm flipH="1">
            <a:off x="3308523" y="1885894"/>
            <a:ext cx="1613520" cy="69626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Test Runs until this file exists</a:t>
            </a:r>
          </a:p>
        </p:txBody>
      </p:sp>
    </p:spTree>
    <p:extLst>
      <p:ext uri="{BB962C8B-B14F-4D97-AF65-F5344CB8AC3E}">
        <p14:creationId xmlns:p14="http://schemas.microsoft.com/office/powerpoint/2010/main" val="11787320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6BA6-B67F-4158-830B-84AC325587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92" y="2067694"/>
            <a:ext cx="7560840" cy="803672"/>
          </a:xfrm>
        </p:spPr>
        <p:txBody>
          <a:bodyPr/>
          <a:lstStyle/>
          <a:p>
            <a:r>
              <a:rPr lang="en-US" sz="3200" dirty="0"/>
              <a:t>Behind the Scenes: Deployment</a:t>
            </a:r>
            <a:br>
              <a:rPr lang="en-US" dirty="0"/>
            </a:br>
            <a:r>
              <a:rPr lang="en-US" b="1" i="1" dirty="0"/>
              <a:t>Shift-Right</a:t>
            </a:r>
            <a:r>
              <a:rPr lang="en-US" dirty="0"/>
              <a:t>: Version Information, Tags, Meta Data, …</a:t>
            </a:r>
          </a:p>
        </p:txBody>
      </p:sp>
    </p:spTree>
    <p:extLst>
      <p:ext uri="{BB962C8B-B14F-4D97-AF65-F5344CB8AC3E}">
        <p14:creationId xmlns:p14="http://schemas.microsoft.com/office/powerpoint/2010/main" val="31991007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B1DFAEA-CD0F-4AB1-8A16-64CA57080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955"/>
          <a:stretch/>
        </p:blipFill>
        <p:spPr>
          <a:xfrm>
            <a:off x="6857924" y="3901256"/>
            <a:ext cx="1967948" cy="8313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8650" y="217951"/>
            <a:ext cx="7886700" cy="596159"/>
          </a:xfrm>
        </p:spPr>
        <p:txBody>
          <a:bodyPr/>
          <a:lstStyle/>
          <a:p>
            <a:pPr algn="ctr"/>
            <a:r>
              <a:rPr lang="en-US" dirty="0"/>
              <a:t>Shift-Right: Tags, Deployments &amp; Events</a:t>
            </a:r>
          </a:p>
        </p:txBody>
      </p:sp>
      <p:pic>
        <p:nvPicPr>
          <p:cNvPr id="7" name="Picture 2" descr="Image result for teamcity icon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941" y="1380606"/>
            <a:ext cx="390462" cy="390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jenkins icon"/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942" y="1943919"/>
            <a:ext cx="364574" cy="504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" descr="Image result for electriccloud logo"/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7191" y="3789011"/>
            <a:ext cx="429197" cy="429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8706" y="3908730"/>
            <a:ext cx="375876" cy="456630"/>
          </a:xfrm>
          <a:prstGeom prst="rect">
            <a:avLst/>
          </a:prstGeom>
        </p:spPr>
      </p:pic>
      <p:pic>
        <p:nvPicPr>
          <p:cNvPr id="2050" name="Picture 2" descr="Image result for ansible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r="4073"/>
          <a:stretch/>
        </p:blipFill>
        <p:spPr bwMode="auto">
          <a:xfrm>
            <a:off x="685973" y="2473149"/>
            <a:ext cx="374626" cy="39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bitbucket"/>
          <p:cNvPicPr>
            <a:picLocks noChangeAspect="1" noChangeArrowheads="1"/>
          </p:cNvPicPr>
          <p:nvPr/>
        </p:nvPicPr>
        <p:blipFill rotWithShape="1">
          <a:blip r:embed="rId9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333" t="16295" r="17567" b="11930"/>
          <a:stretch/>
        </p:blipFill>
        <p:spPr bwMode="auto">
          <a:xfrm>
            <a:off x="157191" y="3145911"/>
            <a:ext cx="422192" cy="49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puppet.com/themes/hoverboard/images/puppet-logo/puppet-logo-amber-white-lg.png"/>
          <p:cNvPicPr>
            <a:picLocks noChangeAspect="1" noChangeArrowheads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6418" y="3165364"/>
            <a:ext cx="320986" cy="481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chef software logo"/>
          <p:cNvPicPr>
            <a:picLocks noChangeAspect="1" noChangeArrowheads="1"/>
          </p:cNvPicPr>
          <p:nvPr/>
        </p:nvPicPr>
        <p:blipFill rotWithShape="1"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191" r="20361" b="33875"/>
          <a:stretch/>
        </p:blipFill>
        <p:spPr bwMode="auto">
          <a:xfrm>
            <a:off x="649138" y="1831164"/>
            <a:ext cx="427370" cy="41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xl release logo"/>
          <p:cNvPicPr>
            <a:picLocks noChangeAspect="1" noChangeArrowheads="1"/>
          </p:cNvPicPr>
          <p:nvPr/>
        </p:nvPicPr>
        <p:blipFill rotWithShape="1">
          <a:blip r:embed="rId1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7191" y="4365361"/>
            <a:ext cx="412685" cy="444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7076" y="2561007"/>
            <a:ext cx="472307" cy="472307"/>
          </a:xfrm>
          <a:prstGeom prst="rect">
            <a:avLst/>
          </a:prstGeom>
        </p:spPr>
      </p:pic>
      <p:sp>
        <p:nvSpPr>
          <p:cNvPr id="13" name="Arrow: Right 12"/>
          <p:cNvSpPr/>
          <p:nvPr/>
        </p:nvSpPr>
        <p:spPr>
          <a:xfrm>
            <a:off x="1231989" y="1920615"/>
            <a:ext cx="2686106" cy="69436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 –e DT_TAGS=BLUE</a:t>
            </a:r>
          </a:p>
          <a:p>
            <a:pPr algn="ctr" defTabSz="685783">
              <a:defRPr/>
            </a:pP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dtcli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tag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srv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CartServicev2 GREEN</a:t>
            </a:r>
          </a:p>
        </p:txBody>
      </p:sp>
      <p:sp>
        <p:nvSpPr>
          <p:cNvPr id="20" name="Arrow: Right 19"/>
          <p:cNvSpPr/>
          <p:nvPr/>
        </p:nvSpPr>
        <p:spPr>
          <a:xfrm>
            <a:off x="1231989" y="3735485"/>
            <a:ext cx="2686106" cy="70252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dtcli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evt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push host .*demo version=123 source={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code_deploy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1" name="Arrow: Right 20"/>
          <p:cNvSpPr/>
          <p:nvPr/>
        </p:nvSpPr>
        <p:spPr>
          <a:xfrm>
            <a:off x="1231989" y="2886914"/>
            <a:ext cx="2686106" cy="702529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dtcli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evt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push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tomcat1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JVMMemIncr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hint=+100MB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69498" y="1109464"/>
            <a:ext cx="2755992" cy="3941169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6049409" y="2198933"/>
            <a:ext cx="276837" cy="274217"/>
          </a:xfrm>
          <a:prstGeom prst="ellipse">
            <a:avLst/>
          </a:prstGeom>
          <a:noFill/>
          <a:ln w="25400" cmpd="dbl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5223073" y="3822726"/>
            <a:ext cx="276837" cy="274217"/>
          </a:xfrm>
          <a:prstGeom prst="ellipse">
            <a:avLst/>
          </a:prstGeom>
          <a:noFill/>
          <a:ln w="25400" cmpd="dbl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063660" y="3008801"/>
            <a:ext cx="276837" cy="274217"/>
          </a:xfrm>
          <a:prstGeom prst="ellipse">
            <a:avLst/>
          </a:prstGeom>
          <a:noFill/>
          <a:ln w="25400" cmpd="dbl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7925" y="1287736"/>
            <a:ext cx="1967948" cy="14292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1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7925" y="2871508"/>
            <a:ext cx="1967948" cy="8639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Rectangle: Rounded Corners 1"/>
          <p:cNvSpPr/>
          <p:nvPr/>
        </p:nvSpPr>
        <p:spPr>
          <a:xfrm>
            <a:off x="6974862" y="1774504"/>
            <a:ext cx="562970" cy="292220"/>
          </a:xfrm>
          <a:prstGeom prst="roundRect">
            <a:avLst>
              <a:gd name="adj" fmla="val 50000"/>
            </a:avLst>
          </a:prstGeom>
          <a:noFill/>
          <a:ln w="41275" cmpd="dbl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69498" y="829850"/>
            <a:ext cx="4856374" cy="4969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2400" dirty="0">
                <a:solidFill>
                  <a:prstClr val="white"/>
                </a:solidFill>
                <a:latin typeface="Calibri Light" panose="020F0302020204030204"/>
              </a:rPr>
              <a:t>Dynatrace </a:t>
            </a:r>
            <a:r>
              <a:rPr lang="en-US" sz="2400" dirty="0" err="1">
                <a:solidFill>
                  <a:prstClr val="white"/>
                </a:solidFill>
                <a:latin typeface="Calibri Light" panose="020F0302020204030204"/>
              </a:rPr>
              <a:t>Smartscape</a:t>
            </a:r>
            <a:endParaRPr lang="en-US" sz="2400" dirty="0">
              <a:solidFill>
                <a:prstClr val="white"/>
              </a:solidFill>
              <a:latin typeface="Calibri Light" panose="020F0302020204030204"/>
            </a:endParaRPr>
          </a:p>
        </p:txBody>
      </p:sp>
      <p:sp>
        <p:nvSpPr>
          <p:cNvPr id="32" name="Rectangle: Rounded Corners 31"/>
          <p:cNvSpPr/>
          <p:nvPr/>
        </p:nvSpPr>
        <p:spPr>
          <a:xfrm>
            <a:off x="8159652" y="2898765"/>
            <a:ext cx="281486" cy="806012"/>
          </a:xfrm>
          <a:prstGeom prst="roundRect">
            <a:avLst>
              <a:gd name="adj" fmla="val 50000"/>
            </a:avLst>
          </a:prstGeom>
          <a:noFill/>
          <a:ln w="41275" cmpd="dbl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: Rounded Corners 32"/>
          <p:cNvSpPr/>
          <p:nvPr/>
        </p:nvSpPr>
        <p:spPr>
          <a:xfrm>
            <a:off x="6857924" y="4421112"/>
            <a:ext cx="1967949" cy="303827"/>
          </a:xfrm>
          <a:prstGeom prst="roundRect">
            <a:avLst>
              <a:gd name="adj" fmla="val 50000"/>
            </a:avLst>
          </a:prstGeom>
          <a:noFill/>
          <a:ln w="41275" cmpd="dbl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7074" y="821827"/>
            <a:ext cx="1030466" cy="507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Release </a:t>
            </a:r>
          </a:p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Automation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31987" y="826376"/>
            <a:ext cx="2686106" cy="507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Dynatrace Automation</a:t>
            </a:r>
          </a:p>
          <a:p>
            <a:pPr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API, CLI, Auto-Detection</a:t>
            </a:r>
          </a:p>
        </p:txBody>
      </p:sp>
      <p:sp>
        <p:nvSpPr>
          <p:cNvPr id="6" name="Arrow: Right 5"/>
          <p:cNvSpPr/>
          <p:nvPr/>
        </p:nvSpPr>
        <p:spPr>
          <a:xfrm rot="2129278">
            <a:off x="5731211" y="1939699"/>
            <a:ext cx="387063" cy="36347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0" name="Arrow: Right 29"/>
          <p:cNvSpPr/>
          <p:nvPr/>
        </p:nvSpPr>
        <p:spPr>
          <a:xfrm rot="2129278">
            <a:off x="6617554" y="1553192"/>
            <a:ext cx="387063" cy="36347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1" name="Arrow: Right 30"/>
          <p:cNvSpPr/>
          <p:nvPr/>
        </p:nvSpPr>
        <p:spPr>
          <a:xfrm rot="2129278">
            <a:off x="4737692" y="2753990"/>
            <a:ext cx="387063" cy="36347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4" name="Arrow: Right 33"/>
          <p:cNvSpPr/>
          <p:nvPr/>
        </p:nvSpPr>
        <p:spPr>
          <a:xfrm rot="2129278">
            <a:off x="7781467" y="2697342"/>
            <a:ext cx="387063" cy="36347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6" name="Arrow: Right 35"/>
          <p:cNvSpPr/>
          <p:nvPr/>
        </p:nvSpPr>
        <p:spPr>
          <a:xfrm rot="2129278">
            <a:off x="4870127" y="3591513"/>
            <a:ext cx="387063" cy="36347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7" name="Arrow: Right 36"/>
          <p:cNvSpPr/>
          <p:nvPr/>
        </p:nvSpPr>
        <p:spPr>
          <a:xfrm rot="2129278">
            <a:off x="6464669" y="4193770"/>
            <a:ext cx="387063" cy="36347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880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 animBg="1"/>
      <p:bldP spid="21" grpId="0" animBg="1"/>
      <p:bldP spid="14" grpId="0" animBg="1"/>
      <p:bldP spid="24" grpId="0" animBg="1"/>
      <p:bldP spid="25" grpId="0" animBg="1"/>
      <p:bldP spid="2" grpId="0" animBg="1"/>
      <p:bldP spid="32" grpId="0" animBg="1"/>
      <p:bldP spid="33" grpId="0" animBg="1"/>
      <p:bldP spid="6" grpId="0" animBg="1"/>
      <p:bldP spid="30" grpId="0" animBg="1"/>
      <p:bldP spid="31" grpId="0" animBg="1"/>
      <p:bldP spid="34" grpId="0" animBg="1"/>
      <p:bldP spid="36" grpId="0" animBg="1"/>
      <p:bldP spid="3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 Deployment: Passing Meta Data to launched processes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738E8-95BA-4311-9C8D-1102FE1F4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425" y="718005"/>
            <a:ext cx="1343025" cy="87153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7404212-3817-48A5-BEF4-E73556270038}"/>
              </a:ext>
            </a:extLst>
          </p:cNvPr>
          <p:cNvSpPr/>
          <p:nvPr/>
        </p:nvSpPr>
        <p:spPr>
          <a:xfrm>
            <a:off x="1979712" y="754457"/>
            <a:ext cx="6912768" cy="94641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u="sng" dirty="0">
                <a:latin typeface="Courier New" panose="02070309020205020404" pitchFamily="49" charset="0"/>
                <a:cs typeface="Courier New" panose="02070309020205020404" pitchFamily="49" charset="0"/>
              </a:rPr>
              <a:t>AWS </a:t>
            </a:r>
            <a:r>
              <a:rPr lang="en-US" sz="105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CodeDeploy</a:t>
            </a:r>
            <a:r>
              <a:rPr lang="en-US" sz="1050" u="sng" dirty="0">
                <a:latin typeface="Courier New" panose="02070309020205020404" pitchFamily="49" charset="0"/>
                <a:cs typeface="Courier New" panose="02070309020205020404" pitchFamily="49" charset="0"/>
              </a:rPr>
              <a:t> executes script during deployment: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DT_TAGS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=APPLICATION_NAME=$APPLICATION_NAME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DT_CUSTOM_PROP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="DEPLOYMENT_ID=$DEPLOYMENT_ID DEPLOYMENT_GROUP_NAME=$DEPLOYMENT_GROUP_NAME APPLICATION_NAME=$APPLICATION_NAME“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DT_CLUSTER_ID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="$DEPLOYMENT_GROUP_NAME $APPLICATION_NAME“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pm2 start app.js &amp;&gt; pm2start.log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C93197-A55A-479C-96D0-17B6A2957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16" y="2283718"/>
            <a:ext cx="7734575" cy="2341924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38CB3C83-4F79-42CF-88D9-AC5B6BF90DEC}"/>
              </a:ext>
            </a:extLst>
          </p:cNvPr>
          <p:cNvSpPr/>
          <p:nvPr/>
        </p:nvSpPr>
        <p:spPr>
          <a:xfrm flipH="1">
            <a:off x="3224369" y="4133822"/>
            <a:ext cx="2499157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DT_CUSTOM_PROP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E7E99A60-8FA9-4B48-81B0-1475C50E72F0}"/>
              </a:ext>
            </a:extLst>
          </p:cNvPr>
          <p:cNvSpPr/>
          <p:nvPr/>
        </p:nvSpPr>
        <p:spPr>
          <a:xfrm flipH="1">
            <a:off x="2686306" y="2227106"/>
            <a:ext cx="1775684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DT_CLUSTER_ID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3B50546-EAA9-4909-9C2A-732A5958221A}"/>
              </a:ext>
            </a:extLst>
          </p:cNvPr>
          <p:cNvSpPr/>
          <p:nvPr/>
        </p:nvSpPr>
        <p:spPr>
          <a:xfrm flipH="1">
            <a:off x="2895150" y="2587315"/>
            <a:ext cx="1775684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DT_TAGS</a:t>
            </a:r>
          </a:p>
        </p:txBody>
      </p:sp>
      <p:pic>
        <p:nvPicPr>
          <p:cNvPr id="17" name="Picture 22" descr="Image result for electriccloud logo">
            <a:extLst>
              <a:ext uri="{FF2B5EF4-FFF2-40B4-BE49-F238E27FC236}">
                <a16:creationId xmlns:a16="http://schemas.microsoft.com/office/drawing/2014/main" id="{DDE04948-EA7B-48F2-B3A1-6B71A8C2ED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16643" y="1568156"/>
            <a:ext cx="246973" cy="24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Image result for ansible">
            <a:extLst>
              <a:ext uri="{FF2B5EF4-FFF2-40B4-BE49-F238E27FC236}">
                <a16:creationId xmlns:a16="http://schemas.microsoft.com/office/drawing/2014/main" id="{1D36756B-E9F0-48A0-B605-6CA398FB5A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r="4073"/>
          <a:stretch/>
        </p:blipFill>
        <p:spPr bwMode="auto">
          <a:xfrm>
            <a:off x="1301299" y="1568156"/>
            <a:ext cx="215571" cy="22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0" descr="Image result for chef software logo">
            <a:extLst>
              <a:ext uri="{FF2B5EF4-FFF2-40B4-BE49-F238E27FC236}">
                <a16:creationId xmlns:a16="http://schemas.microsoft.com/office/drawing/2014/main" id="{96F0EEA9-E1D5-4301-BE87-CF843B38D6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191" r="20361" b="33875"/>
          <a:stretch/>
        </p:blipFill>
        <p:spPr bwMode="auto">
          <a:xfrm>
            <a:off x="955605" y="1568156"/>
            <a:ext cx="245922" cy="24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2" descr="Image result for xl release logo">
            <a:extLst>
              <a:ext uri="{FF2B5EF4-FFF2-40B4-BE49-F238E27FC236}">
                <a16:creationId xmlns:a16="http://schemas.microsoft.com/office/drawing/2014/main" id="{504FBFF7-D461-4101-8B7B-9D2B875DD1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8362" y="1568156"/>
            <a:ext cx="237471" cy="255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03A996D-D352-4C2A-A871-A937387C67F4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7740" y="754457"/>
            <a:ext cx="375876" cy="45663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2F000A-D2CA-44DF-8AE7-D5881556C2CA}"/>
              </a:ext>
            </a:extLst>
          </p:cNvPr>
          <p:cNvCxnSpPr>
            <a:cxnSpLocks/>
          </p:cNvCxnSpPr>
          <p:nvPr/>
        </p:nvCxnSpPr>
        <p:spPr>
          <a:xfrm>
            <a:off x="505417" y="1995686"/>
            <a:ext cx="8531079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27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 Deployment: Converting Process Meta Data to Tags on Services!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2D1C86-F53D-4419-989D-A9E17F0C54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16"/>
          <a:stretch/>
        </p:blipFill>
        <p:spPr>
          <a:xfrm>
            <a:off x="470071" y="751356"/>
            <a:ext cx="4245945" cy="25823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6481BB-F6B6-4ED0-8861-F9DB98DE4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2355726"/>
            <a:ext cx="4806962" cy="2450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926DFF-F3BB-4BAD-AF46-A442E463629D}"/>
              </a:ext>
            </a:extLst>
          </p:cNvPr>
          <p:cNvSpPr/>
          <p:nvPr/>
        </p:nvSpPr>
        <p:spPr>
          <a:xfrm>
            <a:off x="611560" y="3141589"/>
            <a:ext cx="1944216" cy="150241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8572AA0-AC32-4F09-AA29-29BFE217032E}"/>
              </a:ext>
            </a:extLst>
          </p:cNvPr>
          <p:cNvSpPr/>
          <p:nvPr/>
        </p:nvSpPr>
        <p:spPr>
          <a:xfrm>
            <a:off x="4276988" y="2959891"/>
            <a:ext cx="1008112" cy="167738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6D71A-0702-4E60-84F3-2559D892E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779" y="751356"/>
            <a:ext cx="3438127" cy="9127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460570E1-7890-40A9-8F3E-E0BDC28E9C7D}"/>
              </a:ext>
            </a:extLst>
          </p:cNvPr>
          <p:cNvSpPr/>
          <p:nvPr/>
        </p:nvSpPr>
        <p:spPr>
          <a:xfrm rot="21252687">
            <a:off x="2572752" y="2913634"/>
            <a:ext cx="1728191" cy="42401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Via Tagging Rule</a:t>
            </a:r>
          </a:p>
        </p:txBody>
      </p:sp>
    </p:spTree>
    <p:extLst>
      <p:ext uri="{BB962C8B-B14F-4D97-AF65-F5344CB8AC3E}">
        <p14:creationId xmlns:p14="http://schemas.microsoft.com/office/powerpoint/2010/main" val="40051324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14BC33-1591-479C-9D51-39C3395A0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22" y="751355"/>
            <a:ext cx="4434870" cy="25823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BBE0BE-8D5A-4CC5-A287-4BE90E3D8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8442" y="2370013"/>
            <a:ext cx="4806962" cy="2450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 Deployment: Converting Process Meta Data to Tags on Services!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926DFF-F3BB-4BAD-AF46-A442E463629D}"/>
              </a:ext>
            </a:extLst>
          </p:cNvPr>
          <p:cNvSpPr/>
          <p:nvPr/>
        </p:nvSpPr>
        <p:spPr>
          <a:xfrm>
            <a:off x="611559" y="3141589"/>
            <a:ext cx="2128769" cy="192165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8572AA0-AC32-4F09-AA29-29BFE217032E}"/>
              </a:ext>
            </a:extLst>
          </p:cNvPr>
          <p:cNvSpPr/>
          <p:nvPr/>
        </p:nvSpPr>
        <p:spPr>
          <a:xfrm>
            <a:off x="4276988" y="2959891"/>
            <a:ext cx="1087100" cy="181698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6D71A-0702-4E60-84F3-2559D892E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779" y="751356"/>
            <a:ext cx="3438127" cy="9127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460570E1-7890-40A9-8F3E-E0BDC28E9C7D}"/>
              </a:ext>
            </a:extLst>
          </p:cNvPr>
          <p:cNvSpPr/>
          <p:nvPr/>
        </p:nvSpPr>
        <p:spPr>
          <a:xfrm rot="21252687">
            <a:off x="2757779" y="2904280"/>
            <a:ext cx="1542691" cy="42401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Via Tagging Rule</a:t>
            </a:r>
          </a:p>
        </p:txBody>
      </p:sp>
    </p:spTree>
    <p:extLst>
      <p:ext uri="{BB962C8B-B14F-4D97-AF65-F5344CB8AC3E}">
        <p14:creationId xmlns:p14="http://schemas.microsoft.com/office/powerpoint/2010/main" val="34847460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Automated Tag Rules: Define ONCE in Dynatrace!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9E681AD-AE7D-44FE-B5F8-CE35D7706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590" y="771550"/>
            <a:ext cx="6896635" cy="3909210"/>
          </a:xfrm>
          <a:prstGeom prst="rect">
            <a:avLst/>
          </a:prstGeom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ABB386B5-26B5-4C4D-B993-BF0C6111D40A}"/>
              </a:ext>
            </a:extLst>
          </p:cNvPr>
          <p:cNvSpPr/>
          <p:nvPr/>
        </p:nvSpPr>
        <p:spPr>
          <a:xfrm>
            <a:off x="528841" y="4317286"/>
            <a:ext cx="73350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#1 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251BB06-81F5-4075-972B-0BEDAA69C87B}"/>
              </a:ext>
            </a:extLst>
          </p:cNvPr>
          <p:cNvSpPr/>
          <p:nvPr/>
        </p:nvSpPr>
        <p:spPr>
          <a:xfrm flipH="1">
            <a:off x="3341077" y="993285"/>
            <a:ext cx="27014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– Call the Tag “</a:t>
            </a:r>
            <a:r>
              <a:rPr lang="en-US" sz="1200" b="1" i="1" dirty="0" err="1">
                <a:latin typeface="Calibri Light" charset="0"/>
                <a:ea typeface="Calibri Light" charset="0"/>
                <a:cs typeface="Calibri Light" charset="0"/>
              </a:rPr>
              <a:t>DeploymentGroup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” 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CB63B954-BB5A-4D0E-89FD-C4578355312A}"/>
              </a:ext>
            </a:extLst>
          </p:cNvPr>
          <p:cNvSpPr/>
          <p:nvPr/>
        </p:nvSpPr>
        <p:spPr>
          <a:xfrm flipH="1">
            <a:off x="3549798" y="2135946"/>
            <a:ext cx="13298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#3 – For Services 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861EAE96-9AAB-4202-8DF6-BDF609712378}"/>
              </a:ext>
            </a:extLst>
          </p:cNvPr>
          <p:cNvSpPr/>
          <p:nvPr/>
        </p:nvSpPr>
        <p:spPr>
          <a:xfrm flipH="1">
            <a:off x="4391642" y="2473549"/>
            <a:ext cx="406013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#4– Tag Value comes from our Process Environment Variable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BBAE467A-1423-46AE-86A2-1C7EE926C869}"/>
              </a:ext>
            </a:extLst>
          </p:cNvPr>
          <p:cNvSpPr/>
          <p:nvPr/>
        </p:nvSpPr>
        <p:spPr>
          <a:xfrm flipH="1">
            <a:off x="4329025" y="3772075"/>
            <a:ext cx="2959874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#5 – Only apply rule if </a:t>
            </a:r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env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 variable exists</a:t>
            </a:r>
          </a:p>
        </p:txBody>
      </p:sp>
    </p:spTree>
    <p:extLst>
      <p:ext uri="{BB962C8B-B14F-4D97-AF65-F5344CB8AC3E}">
        <p14:creationId xmlns:p14="http://schemas.microsoft.com/office/powerpoint/2010/main" val="20305205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@Deployment: Pass Deployment Information to Deployed Entities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F1C7080-BDFC-4310-B6E1-6FBAE4FB7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954" y="3941650"/>
            <a:ext cx="566586" cy="624294"/>
          </a:xfrm>
          <a:prstGeom prst="rect">
            <a:avLst/>
          </a:prstGeom>
        </p:spPr>
      </p:pic>
      <p:pic>
        <p:nvPicPr>
          <p:cNvPr id="29" name="Picture 8" descr="Image result for dynatrace logo">
            <a:extLst>
              <a:ext uri="{FF2B5EF4-FFF2-40B4-BE49-F238E27FC236}">
                <a16:creationId xmlns:a16="http://schemas.microsoft.com/office/drawing/2014/main" id="{9E0A8CEC-DAA3-4D02-9E68-5C888FD951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51" t="11546" r="60947" b="35446"/>
          <a:stretch/>
        </p:blipFill>
        <p:spPr bwMode="auto">
          <a:xfrm>
            <a:off x="7773345" y="3921011"/>
            <a:ext cx="610816" cy="63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6CB0293-40AC-46E8-BCB8-41530F8EB75C}"/>
              </a:ext>
            </a:extLst>
          </p:cNvPr>
          <p:cNvSpPr txBox="1"/>
          <p:nvPr/>
        </p:nvSpPr>
        <p:spPr>
          <a:xfrm>
            <a:off x="4523089" y="4564986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 lnSpcReduction="10000"/>
          </a:bodyPr>
          <a:lstStyle/>
          <a:p>
            <a:pPr algn="ctr">
              <a:lnSpc>
                <a:spcPct val="120000"/>
              </a:lnSpc>
            </a:pPr>
            <a:r>
              <a:rPr lang="en-US" sz="900" i="1" u="sng" dirty="0" err="1"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  <a:endParaRPr lang="en-US" sz="900" i="1" u="sng" dirty="0">
              <a:latin typeface="Calibri Light" charset="0"/>
              <a:ea typeface="Calibri Light" charset="0"/>
              <a:cs typeface="Calibri Light" charset="0"/>
            </a:endParaRPr>
          </a:p>
          <a:p>
            <a:pPr algn="ctr">
              <a:lnSpc>
                <a:spcPct val="120000"/>
              </a:lnSpc>
            </a:pPr>
            <a:r>
              <a:rPr lang="en-US" sz="825" dirty="0">
                <a:latin typeface="Calibri Light" charset="0"/>
                <a:ea typeface="Calibri Light" charset="0"/>
                <a:cs typeface="Calibri Light" charset="0"/>
              </a:rPr>
              <a:t>Pushes </a:t>
            </a:r>
            <a:r>
              <a:rPr lang="en-US" sz="825" dirty="0" err="1">
                <a:latin typeface="Calibri Light" charset="0"/>
                <a:ea typeface="Calibri Light" charset="0"/>
                <a:cs typeface="Calibri Light" charset="0"/>
              </a:rPr>
              <a:t>CodePipeline</a:t>
            </a:r>
            <a:r>
              <a:rPr lang="en-US" sz="825" dirty="0">
                <a:latin typeface="Calibri Light" charset="0"/>
                <a:ea typeface="Calibri Light" charset="0"/>
                <a:cs typeface="Calibri Light" charset="0"/>
              </a:rPr>
              <a:t> Info to Dynatrace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B7CF258F-8BF2-4F86-949D-BCB2C5B33BDD}"/>
              </a:ext>
            </a:extLst>
          </p:cNvPr>
          <p:cNvSpPr/>
          <p:nvPr/>
        </p:nvSpPr>
        <p:spPr>
          <a:xfrm rot="16200000">
            <a:off x="7925286" y="3572776"/>
            <a:ext cx="306934" cy="315527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E4475E2E-E958-434E-86B4-9F5C604A2F4D}"/>
              </a:ext>
            </a:extLst>
          </p:cNvPr>
          <p:cNvSpPr/>
          <p:nvPr/>
        </p:nvSpPr>
        <p:spPr>
          <a:xfrm>
            <a:off x="5923208" y="4075911"/>
            <a:ext cx="1712730" cy="37474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i="1" u="sng" dirty="0">
                <a:latin typeface="Calibri Light" charset="0"/>
                <a:ea typeface="Calibri Light" charset="0"/>
                <a:cs typeface="Calibri Light" charset="0"/>
              </a:rPr>
              <a:t>Dynatrace Events REST API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F95E160C-26D5-4509-9FB9-5FEE630B22D5}"/>
              </a:ext>
            </a:extLst>
          </p:cNvPr>
          <p:cNvSpPr/>
          <p:nvPr/>
        </p:nvSpPr>
        <p:spPr>
          <a:xfrm>
            <a:off x="2178313" y="1428273"/>
            <a:ext cx="1770752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02A1EE7-9C11-4229-87F0-9330624DC5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304" y="771550"/>
            <a:ext cx="3625694" cy="3926333"/>
          </a:xfrm>
          <a:prstGeom prst="rect">
            <a:avLst/>
          </a:prstGeom>
        </p:spPr>
      </p:pic>
      <p:sp>
        <p:nvSpPr>
          <p:cNvPr id="35" name="Arrow: Right 34">
            <a:extLst>
              <a:ext uri="{FF2B5EF4-FFF2-40B4-BE49-F238E27FC236}">
                <a16:creationId xmlns:a16="http://schemas.microsoft.com/office/drawing/2014/main" id="{69B2C4BE-6010-43AD-AA4C-A901589A9348}"/>
              </a:ext>
            </a:extLst>
          </p:cNvPr>
          <p:cNvSpPr/>
          <p:nvPr/>
        </p:nvSpPr>
        <p:spPr>
          <a:xfrm rot="1414919">
            <a:off x="3846279" y="3947585"/>
            <a:ext cx="773745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9544278-1873-443B-AB87-0B6756412501}"/>
              </a:ext>
            </a:extLst>
          </p:cNvPr>
          <p:cNvSpPr/>
          <p:nvPr/>
        </p:nvSpPr>
        <p:spPr>
          <a:xfrm>
            <a:off x="2811758" y="3341762"/>
            <a:ext cx="1135833" cy="787314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8373A3E-1F4F-435D-BDAE-B77975F4E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845" y="773171"/>
            <a:ext cx="3292086" cy="120403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26B8CCE-D20F-4ABE-95DD-917C04CB7E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0863" y="1820742"/>
            <a:ext cx="3277068" cy="1744246"/>
          </a:xfrm>
          <a:prstGeom prst="rect">
            <a:avLst/>
          </a:prstGeom>
        </p:spPr>
      </p:pic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D9A7903-90D3-40A8-B0A7-4C2DC3082DC0}"/>
              </a:ext>
            </a:extLst>
          </p:cNvPr>
          <p:cNvSpPr/>
          <p:nvPr/>
        </p:nvSpPr>
        <p:spPr>
          <a:xfrm>
            <a:off x="5250864" y="2228839"/>
            <a:ext cx="2985653" cy="999658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B3D5F9DD-709F-4EC0-B4F7-6E8C73AFA80E}"/>
              </a:ext>
            </a:extLst>
          </p:cNvPr>
          <p:cNvSpPr/>
          <p:nvPr/>
        </p:nvSpPr>
        <p:spPr>
          <a:xfrm>
            <a:off x="1821657" y="2567158"/>
            <a:ext cx="3350418" cy="38720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latin typeface="Calibri Light" charset="0"/>
                <a:ea typeface="Calibri Light" charset="0"/>
                <a:cs typeface="Calibri Light" charset="0"/>
              </a:rPr>
              <a:t>+ </a:t>
            </a:r>
            <a:r>
              <a:rPr lang="en-US" sz="900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r>
              <a:rPr lang="en-US" sz="900" dirty="0">
                <a:latin typeface="Calibri Light" charset="0"/>
                <a:ea typeface="Calibri Light" charset="0"/>
                <a:cs typeface="Calibri Light" charset="0"/>
              </a:rPr>
              <a:t> Information from same Stage</a:t>
            </a:r>
          </a:p>
        </p:txBody>
      </p:sp>
    </p:spTree>
    <p:extLst>
      <p:ext uri="{BB962C8B-B14F-4D97-AF65-F5344CB8AC3E}">
        <p14:creationId xmlns:p14="http://schemas.microsoft.com/office/powerpoint/2010/main" val="3978601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animBg="1"/>
      <p:bldP spid="32" grpId="0" animBg="1"/>
      <p:bldP spid="35" grpId="0" animBg="1"/>
      <p:bldP spid="36" grpId="0" animBg="1"/>
      <p:bldP spid="39" grpId="0" animBg="1"/>
      <p:bldP spid="4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 (</a:t>
            </a:r>
            <a:r>
              <a:rPr lang="en-US" dirty="0" err="1"/>
              <a:t>Monspec</a:t>
            </a:r>
            <a:r>
              <a:rPr lang="en-US" dirty="0"/>
              <a:t>): Define Services and their Environments as Code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8DB117A-42A2-46C3-B61F-D9B19B6D4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3181" y="843558"/>
            <a:ext cx="3479492" cy="85022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8210A6D-05B1-417D-AEBD-0A07233A6838}"/>
              </a:ext>
            </a:extLst>
          </p:cNvPr>
          <p:cNvSpPr/>
          <p:nvPr/>
        </p:nvSpPr>
        <p:spPr>
          <a:xfrm>
            <a:off x="480069" y="851873"/>
            <a:ext cx="2793922" cy="32778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90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Monspec</a:t>
            </a:r>
            <a:r>
              <a:rPr lang="en-US" sz="9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 (Monitoring as Code)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etype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"SERVICE",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"environments" : {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"Staging" :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"tags" : [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"context": "CONTEXTLESS",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"key":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"value": "Staging"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}           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]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"Production" :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"tags" : [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"context": "CONTEXTLESS",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"key":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"value": "Production"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}           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]           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6D536AC-81F6-49FD-9EB5-C566B98B48D2}"/>
              </a:ext>
            </a:extLst>
          </p:cNvPr>
          <p:cNvSpPr/>
          <p:nvPr/>
        </p:nvSpPr>
        <p:spPr>
          <a:xfrm rot="10800000" flipH="1">
            <a:off x="4877750" y="1017734"/>
            <a:ext cx="40206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E69BF01-AA5A-420A-A340-C03B777C8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546" y="2006300"/>
            <a:ext cx="566586" cy="624294"/>
          </a:xfrm>
          <a:prstGeom prst="rect">
            <a:avLst/>
          </a:prstGeom>
        </p:spPr>
      </p:pic>
      <p:pic>
        <p:nvPicPr>
          <p:cNvPr id="20" name="Picture 8" descr="Image result for dynatrace logo">
            <a:extLst>
              <a:ext uri="{FF2B5EF4-FFF2-40B4-BE49-F238E27FC236}">
                <a16:creationId xmlns:a16="http://schemas.microsoft.com/office/drawing/2014/main" id="{EBACA9EC-54F6-4D6D-8301-135FD52D50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51" t="11546" r="60947" b="35446"/>
          <a:stretch/>
        </p:blipFill>
        <p:spPr bwMode="auto">
          <a:xfrm>
            <a:off x="5504430" y="2850961"/>
            <a:ext cx="610816" cy="63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Arrow: Right 20">
            <a:extLst>
              <a:ext uri="{FF2B5EF4-FFF2-40B4-BE49-F238E27FC236}">
                <a16:creationId xmlns:a16="http://schemas.microsoft.com/office/drawing/2014/main" id="{A6263FD6-E9C0-45AF-A027-5A7850A5797C}"/>
              </a:ext>
            </a:extLst>
          </p:cNvPr>
          <p:cNvSpPr/>
          <p:nvPr/>
        </p:nvSpPr>
        <p:spPr>
          <a:xfrm rot="10800000" flipH="1">
            <a:off x="3340762" y="1017734"/>
            <a:ext cx="28503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C8C3731D-8947-499A-B425-12B167AB80C9}"/>
              </a:ext>
            </a:extLst>
          </p:cNvPr>
          <p:cNvSpPr/>
          <p:nvPr/>
        </p:nvSpPr>
        <p:spPr>
          <a:xfrm rot="5400000">
            <a:off x="5672670" y="2677665"/>
            <a:ext cx="282334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608386-181D-4AA8-B0BB-24AEFBFD9B22}"/>
              </a:ext>
            </a:extLst>
          </p:cNvPr>
          <p:cNvSpPr txBox="1"/>
          <p:nvPr/>
        </p:nvSpPr>
        <p:spPr>
          <a:xfrm>
            <a:off x="6266371" y="2194377"/>
            <a:ext cx="1482235" cy="43621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i="1" u="sng" dirty="0" err="1"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  <a:endParaRPr lang="en-US" sz="900" i="1" u="sng" dirty="0">
              <a:latin typeface="Calibri Light" charset="0"/>
              <a:ea typeface="Calibri Light" charset="0"/>
              <a:cs typeface="Calibri Light" charset="0"/>
            </a:endParaRPr>
          </a:p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chemeClr val="accent3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Pulls Tag Information from </a:t>
            </a:r>
            <a:r>
              <a:rPr lang="en-US" sz="1125" b="1" dirty="0" err="1">
                <a:solidFill>
                  <a:schemeClr val="accent3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1125" b="1" dirty="0">
              <a:solidFill>
                <a:schemeClr val="accent3">
                  <a:lumMod val="50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B978E9-1182-4780-85DC-14A90A803D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1462" y="3843484"/>
            <a:ext cx="1943215" cy="801576"/>
          </a:xfrm>
          <a:prstGeom prst="rect">
            <a:avLst/>
          </a:prstGeom>
        </p:spPr>
      </p:pic>
      <p:sp>
        <p:nvSpPr>
          <p:cNvPr id="26" name="Arrow: Right 25">
            <a:extLst>
              <a:ext uri="{FF2B5EF4-FFF2-40B4-BE49-F238E27FC236}">
                <a16:creationId xmlns:a16="http://schemas.microsoft.com/office/drawing/2014/main" id="{290F4528-0ECB-4672-93C2-99D8F974DACF}"/>
              </a:ext>
            </a:extLst>
          </p:cNvPr>
          <p:cNvSpPr/>
          <p:nvPr/>
        </p:nvSpPr>
        <p:spPr>
          <a:xfrm rot="5400000">
            <a:off x="5650602" y="1740854"/>
            <a:ext cx="271996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1FC7358E-D919-481F-816C-C8D12A3C318E}"/>
              </a:ext>
            </a:extLst>
          </p:cNvPr>
          <p:cNvSpPr/>
          <p:nvPr/>
        </p:nvSpPr>
        <p:spPr>
          <a:xfrm rot="5400000">
            <a:off x="5681993" y="3588975"/>
            <a:ext cx="263687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1FA85AC-3D66-455E-943C-B498A0687F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5515" y="890386"/>
            <a:ext cx="1128870" cy="814502"/>
          </a:xfrm>
          <a:prstGeom prst="rect">
            <a:avLst/>
          </a:prstGeom>
        </p:spPr>
      </p:pic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DB809F9-9925-47F4-8BC1-0ADD7E9B3651}"/>
              </a:ext>
            </a:extLst>
          </p:cNvPr>
          <p:cNvSpPr/>
          <p:nvPr/>
        </p:nvSpPr>
        <p:spPr>
          <a:xfrm>
            <a:off x="7007488" y="1416807"/>
            <a:ext cx="1770752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4928F9C-1F22-4B1F-A145-29CD3A3AF581}"/>
              </a:ext>
            </a:extLst>
          </p:cNvPr>
          <p:cNvSpPr/>
          <p:nvPr/>
        </p:nvSpPr>
        <p:spPr>
          <a:xfrm>
            <a:off x="887530" y="1416806"/>
            <a:ext cx="2201552" cy="1137060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831265F1-C181-4139-9FB9-B00EB00F9E76}"/>
              </a:ext>
            </a:extLst>
          </p:cNvPr>
          <p:cNvSpPr/>
          <p:nvPr/>
        </p:nvSpPr>
        <p:spPr>
          <a:xfrm>
            <a:off x="5619976" y="4371462"/>
            <a:ext cx="1047626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95ED15-E319-4C6A-9DFF-44D3A51EFF58}"/>
              </a:ext>
            </a:extLst>
          </p:cNvPr>
          <p:cNvSpPr txBox="1"/>
          <p:nvPr/>
        </p:nvSpPr>
        <p:spPr>
          <a:xfrm>
            <a:off x="6266370" y="2990065"/>
            <a:ext cx="1482235" cy="406208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i="1" u="sng" dirty="0">
                <a:latin typeface="Calibri Light" charset="0"/>
                <a:ea typeface="Calibri Light" charset="0"/>
                <a:cs typeface="Calibri Light" charset="0"/>
              </a:rPr>
              <a:t>Dynatrace Events REST API</a:t>
            </a:r>
          </a:p>
          <a:p>
            <a:pPr>
              <a:lnSpc>
                <a:spcPct val="120000"/>
              </a:lnSpc>
            </a:pPr>
            <a:r>
              <a:rPr lang="en-US" sz="825" dirty="0">
                <a:latin typeface="Calibri Light" charset="0"/>
                <a:ea typeface="Calibri Light" charset="0"/>
                <a:cs typeface="Calibri Light" charset="0"/>
              </a:rPr>
              <a:t>Pushes Event for Entities with Tag </a:t>
            </a:r>
            <a:r>
              <a:rPr lang="en-US" sz="1050" b="1" dirty="0" err="1">
                <a:solidFill>
                  <a:schemeClr val="accent3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DeploymentGroup:Staging</a:t>
            </a:r>
            <a:endParaRPr lang="en-US" sz="825" b="1" dirty="0">
              <a:solidFill>
                <a:schemeClr val="accent3">
                  <a:lumMod val="50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8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/>
      <p:bldP spid="26" grpId="0" animBg="1"/>
      <p:bldP spid="27" grpId="0" animBg="1"/>
      <p:bldP spid="41" grpId="0" animBg="1"/>
      <p:bldP spid="42" grpId="0" animBg="1"/>
      <p:bldP spid="43" grpId="0" animBg="1"/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E07B7-C034-447B-A42E-9E7B2FA25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#1 - Prerequisites Sanity Check: 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497F-3591-4155-80AE-E77985799EC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Create EC2 Key Pair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Go to EC2 – </a:t>
            </a:r>
            <a:r>
              <a:rPr lang="en-US" dirty="0" err="1"/>
              <a:t>Pich</a:t>
            </a:r>
            <a:r>
              <a:rPr lang="en-US" dirty="0"/>
              <a:t> Region Oregon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Click on Key Pair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Create a new Pair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Store the .</a:t>
            </a:r>
            <a:r>
              <a:rPr lang="en-US" dirty="0" err="1"/>
              <a:t>pem</a:t>
            </a:r>
            <a:r>
              <a:rPr lang="en-US" dirty="0"/>
              <a:t>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14C0D-59C7-40FC-85F5-984ECEF44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863" y="1652464"/>
            <a:ext cx="5982074" cy="3158648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56625312-5FB7-49C7-A31C-EA992BED89F2}"/>
              </a:ext>
            </a:extLst>
          </p:cNvPr>
          <p:cNvSpPr/>
          <p:nvPr/>
        </p:nvSpPr>
        <p:spPr>
          <a:xfrm>
            <a:off x="6780932" y="1591751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A6977AA-51E0-4CD4-9E31-7BC74029BB8E}"/>
              </a:ext>
            </a:extLst>
          </p:cNvPr>
          <p:cNvSpPr/>
          <p:nvPr/>
        </p:nvSpPr>
        <p:spPr>
          <a:xfrm>
            <a:off x="2290963" y="4301293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3564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6BA6-B67F-4158-830B-84AC325587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92" y="2067694"/>
            <a:ext cx="7560840" cy="803672"/>
          </a:xfrm>
        </p:spPr>
        <p:txBody>
          <a:bodyPr/>
          <a:lstStyle/>
          <a:p>
            <a:r>
              <a:rPr lang="en-US" sz="3200" dirty="0"/>
              <a:t>Behind the Scenes: Approval Stage</a:t>
            </a:r>
            <a:br>
              <a:rPr lang="en-US" dirty="0"/>
            </a:br>
            <a:r>
              <a:rPr lang="en-US" b="1" i="1" dirty="0"/>
              <a:t>Shift-Left</a:t>
            </a:r>
            <a:r>
              <a:rPr lang="en-US" dirty="0"/>
              <a:t>: Automate Metric Comparison to Validate Build</a:t>
            </a:r>
          </a:p>
        </p:txBody>
      </p:sp>
    </p:spTree>
    <p:extLst>
      <p:ext uri="{BB962C8B-B14F-4D97-AF65-F5344CB8AC3E}">
        <p14:creationId xmlns:p14="http://schemas.microsoft.com/office/powerpoint/2010/main" val="13168764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Inspired by Continuous Performance Teams @ Dynatrace, Intuit, REI, PayPal …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A25AFB3-5A82-4724-8690-5340CF3E0E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641" y="817360"/>
            <a:ext cx="5341975" cy="21048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9" name="Rectangular Callout 6">
            <a:extLst>
              <a:ext uri="{FF2B5EF4-FFF2-40B4-BE49-F238E27FC236}">
                <a16:creationId xmlns:a16="http://schemas.microsoft.com/office/drawing/2014/main" id="{49FB9A50-0257-4D6A-AFF2-ADD1F7053669}"/>
              </a:ext>
            </a:extLst>
          </p:cNvPr>
          <p:cNvSpPr/>
          <p:nvPr/>
        </p:nvSpPr>
        <p:spPr>
          <a:xfrm>
            <a:off x="483039" y="1158032"/>
            <a:ext cx="1981140" cy="469345"/>
          </a:xfrm>
          <a:prstGeom prst="wedgeRectCallout">
            <a:avLst>
              <a:gd name="adj1" fmla="val 16228"/>
              <a:gd name="adj2" fmla="val 111881"/>
            </a:avLst>
          </a:prstGeom>
          <a:gradFill rotWithShape="1">
            <a:gsLst>
              <a:gs pos="0">
                <a:srgbClr val="70AD47">
                  <a:lumMod val="110000"/>
                  <a:satMod val="105000"/>
                  <a:tint val="67000"/>
                </a:srgbClr>
              </a:gs>
              <a:gs pos="50000">
                <a:srgbClr val="70AD47">
                  <a:lumMod val="105000"/>
                  <a:satMod val="103000"/>
                  <a:tint val="73000"/>
                </a:srgbClr>
              </a:gs>
              <a:gs pos="100000">
                <a:srgbClr val="70AD47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“Performance Signature”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 for Build Nov 16</a:t>
            </a:r>
          </a:p>
        </p:txBody>
      </p:sp>
      <p:sp>
        <p:nvSpPr>
          <p:cNvPr id="30" name="Rectangular Callout 7">
            <a:extLst>
              <a:ext uri="{FF2B5EF4-FFF2-40B4-BE49-F238E27FC236}">
                <a16:creationId xmlns:a16="http://schemas.microsoft.com/office/drawing/2014/main" id="{5DED7ADA-87FF-4F16-8504-4BF5C0AEE719}"/>
              </a:ext>
            </a:extLst>
          </p:cNvPr>
          <p:cNvSpPr/>
          <p:nvPr/>
        </p:nvSpPr>
        <p:spPr>
          <a:xfrm>
            <a:off x="2548577" y="1158033"/>
            <a:ext cx="1981140" cy="469345"/>
          </a:xfrm>
          <a:prstGeom prst="wedgeRectCallout">
            <a:avLst>
              <a:gd name="adj1" fmla="val -21415"/>
              <a:gd name="adj2" fmla="val 96042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“Performance Signature” 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for Build Nov 17</a:t>
            </a: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EAE1D5F6-7A0C-4702-B7F4-941ED58255F3}"/>
              </a:ext>
            </a:extLst>
          </p:cNvPr>
          <p:cNvSpPr/>
          <p:nvPr/>
        </p:nvSpPr>
        <p:spPr>
          <a:xfrm rot="16200000" flipH="1">
            <a:off x="1672759" y="1762328"/>
            <a:ext cx="227240" cy="589758"/>
          </a:xfrm>
          <a:prstGeom prst="leftBrace">
            <a:avLst>
              <a:gd name="adj1" fmla="val 8333"/>
              <a:gd name="adj2" fmla="val 49885"/>
            </a:avLst>
          </a:prstGeom>
          <a:noFill/>
          <a:ln w="44450" cap="flat" cmpd="sng" algn="ctr">
            <a:solidFill>
              <a:schemeClr val="accent3"/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914378">
              <a:defRPr/>
            </a:pPr>
            <a:endParaRPr lang="en-US" kern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B5AF5B99-AD05-4C63-B667-5B71A3499DB7}"/>
              </a:ext>
            </a:extLst>
          </p:cNvPr>
          <p:cNvSpPr/>
          <p:nvPr/>
        </p:nvSpPr>
        <p:spPr>
          <a:xfrm rot="16200000" flipH="1">
            <a:off x="3022312" y="1660275"/>
            <a:ext cx="195976" cy="597890"/>
          </a:xfrm>
          <a:prstGeom prst="leftBrace">
            <a:avLst>
              <a:gd name="adj1" fmla="val 8333"/>
              <a:gd name="adj2" fmla="val 49402"/>
            </a:avLst>
          </a:prstGeom>
          <a:noFill/>
          <a:ln w="44450" cap="flat" cmpd="sng" algn="ctr">
            <a:solidFill>
              <a:schemeClr val="accent5"/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914378"/>
            <a:endParaRPr lang="en-US" kern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FF79A531-B45D-4C1C-9D19-224708066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708" y="1911237"/>
            <a:ext cx="7211833" cy="28764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4" name="Rectangular Callout 7">
            <a:extLst>
              <a:ext uri="{FF2B5EF4-FFF2-40B4-BE49-F238E27FC236}">
                <a16:creationId xmlns:a16="http://schemas.microsoft.com/office/drawing/2014/main" id="{9577489E-C04E-4C0E-B664-24BA502EF3C8}"/>
              </a:ext>
            </a:extLst>
          </p:cNvPr>
          <p:cNvSpPr/>
          <p:nvPr/>
        </p:nvSpPr>
        <p:spPr>
          <a:xfrm>
            <a:off x="6521248" y="1154630"/>
            <a:ext cx="1981140" cy="469345"/>
          </a:xfrm>
          <a:prstGeom prst="wedgeRectCallout">
            <a:avLst>
              <a:gd name="adj1" fmla="val -21415"/>
              <a:gd name="adj2" fmla="val 101124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“Performance Signature” 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for every Build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1AF4E9-0396-4C7F-9A29-05DFC3EF3939}"/>
              </a:ext>
            </a:extLst>
          </p:cNvPr>
          <p:cNvSpPr/>
          <p:nvPr/>
        </p:nvSpPr>
        <p:spPr>
          <a:xfrm>
            <a:off x="6884494" y="1888660"/>
            <a:ext cx="396914" cy="2945654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6" name="Rectangular Callout 7">
            <a:extLst>
              <a:ext uri="{FF2B5EF4-FFF2-40B4-BE49-F238E27FC236}">
                <a16:creationId xmlns:a16="http://schemas.microsoft.com/office/drawing/2014/main" id="{D9B39322-2B0D-42B1-8D5C-0FE5F04DF74D}"/>
              </a:ext>
            </a:extLst>
          </p:cNvPr>
          <p:cNvSpPr/>
          <p:nvPr/>
        </p:nvSpPr>
        <p:spPr>
          <a:xfrm>
            <a:off x="132693" y="3199432"/>
            <a:ext cx="1600015" cy="686690"/>
          </a:xfrm>
          <a:prstGeom prst="wedgeRectCallout">
            <a:avLst>
              <a:gd name="adj1" fmla="val 82572"/>
              <a:gd name="adj2" fmla="val -27004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“Multiple Metrics” 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compared to </a:t>
            </a:r>
            <a:r>
              <a:rPr lang="en-US" sz="1350" kern="0" dirty="0" err="1">
                <a:solidFill>
                  <a:prstClr val="black"/>
                </a:solidFill>
                <a:latin typeface="Calibri" panose="020F0502020204030204"/>
              </a:rPr>
              <a:t>prev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 Timeframe </a:t>
            </a:r>
          </a:p>
        </p:txBody>
      </p:sp>
      <p:sp>
        <p:nvSpPr>
          <p:cNvPr id="37" name="Rectangular Callout 7">
            <a:extLst>
              <a:ext uri="{FF2B5EF4-FFF2-40B4-BE49-F238E27FC236}">
                <a16:creationId xmlns:a16="http://schemas.microsoft.com/office/drawing/2014/main" id="{82D7345F-DCDE-4AC4-9408-314851FBE39F}"/>
              </a:ext>
            </a:extLst>
          </p:cNvPr>
          <p:cNvSpPr/>
          <p:nvPr/>
        </p:nvSpPr>
        <p:spPr>
          <a:xfrm>
            <a:off x="600429" y="4447911"/>
            <a:ext cx="2264558" cy="428095"/>
          </a:xfrm>
          <a:prstGeom prst="wedgeRectCallout">
            <a:avLst>
              <a:gd name="adj1" fmla="val 66942"/>
              <a:gd name="adj2" fmla="val 11190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Simple Regression Detection </a:t>
            </a:r>
          </a:p>
          <a:p>
            <a:pPr algn="ctr" defTabSz="914378">
              <a:defRPr/>
            </a:pP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per Metric</a:t>
            </a:r>
          </a:p>
        </p:txBody>
      </p:sp>
    </p:spTree>
    <p:extLst>
      <p:ext uri="{BB962C8B-B14F-4D97-AF65-F5344CB8AC3E}">
        <p14:creationId xmlns:p14="http://schemas.microsoft.com/office/powerpoint/2010/main" val="288952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Code: Compare Metrics of Services of Different Environments/Builds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DF17F7-572A-4963-9F57-CD4361680A12}"/>
              </a:ext>
            </a:extLst>
          </p:cNvPr>
          <p:cNvSpPr/>
          <p:nvPr/>
        </p:nvSpPr>
        <p:spPr>
          <a:xfrm>
            <a:off x="534676" y="699542"/>
            <a:ext cx="1587722" cy="343446"/>
          </a:xfrm>
          <a:prstGeom prst="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05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Entity</a:t>
            </a:r>
            <a:r>
              <a:rPr lang="en-US" sz="10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105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SampleJSonService</a:t>
            </a:r>
            <a:endParaRPr lang="en-US" sz="10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76B5A3-9248-4942-A8BD-25975DDB3F3C}"/>
              </a:ext>
            </a:extLst>
          </p:cNvPr>
          <p:cNvSpPr/>
          <p:nvPr/>
        </p:nvSpPr>
        <p:spPr>
          <a:xfrm>
            <a:off x="993861" y="1101220"/>
            <a:ext cx="1797272" cy="3434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Staging</a:t>
            </a: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Tag: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DeploymentGroup:Staging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E9C97D-743A-42BC-A541-EB05A370512F}"/>
              </a:ext>
            </a:extLst>
          </p:cNvPr>
          <p:cNvSpPr/>
          <p:nvPr/>
        </p:nvSpPr>
        <p:spPr>
          <a:xfrm>
            <a:off x="2965045" y="1108226"/>
            <a:ext cx="1797272" cy="3434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Production</a:t>
            </a: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Tag: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DeploymentGroup:Production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13C656-24DB-4158-9DAC-A35D661BA52A}"/>
              </a:ext>
            </a:extLst>
          </p:cNvPr>
          <p:cNvSpPr/>
          <p:nvPr/>
        </p:nvSpPr>
        <p:spPr>
          <a:xfrm>
            <a:off x="993861" y="1881472"/>
            <a:ext cx="1797272" cy="490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StagingToProduction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Source: Staging; Compare: Prod</a:t>
            </a: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Staging = </a:t>
            </a:r>
            <a:r>
              <a:rPr lang="en-US" sz="900" b="1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10%</a:t>
            </a:r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Slower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D47C17-B01F-48E3-8164-EFE351DE8F88}"/>
              </a:ext>
            </a:extLst>
          </p:cNvPr>
          <p:cNvSpPr/>
          <p:nvPr/>
        </p:nvSpPr>
        <p:spPr>
          <a:xfrm>
            <a:off x="2965045" y="1881472"/>
            <a:ext cx="1797272" cy="490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StagingToProdYesterday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Source: Staging; Compare: Prod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10%,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Timeshift</a:t>
            </a:r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86400s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077AAD-548C-4510-A730-BCCFD7D951A8}"/>
              </a:ext>
            </a:extLst>
          </p:cNvPr>
          <p:cNvSpPr/>
          <p:nvPr/>
        </p:nvSpPr>
        <p:spPr>
          <a:xfrm>
            <a:off x="4936228" y="1881472"/>
            <a:ext cx="1797272" cy="490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StagingToStagingLastHour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Source: Staging; Compare: Staging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0;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Timeshift</a:t>
            </a:r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3600s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F03FA9-37E9-4162-B760-3EF31D43DB00}"/>
              </a:ext>
            </a:extLst>
          </p:cNvPr>
          <p:cNvSpPr/>
          <p:nvPr/>
        </p:nvSpPr>
        <p:spPr>
          <a:xfrm>
            <a:off x="6907411" y="1881472"/>
            <a:ext cx="1797272" cy="490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StageToStageYesterday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Source: Staging; Compare: Staging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0;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Timeshift</a:t>
            </a:r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86400s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B2803E-0E0C-481E-B552-64F558330A0E}"/>
              </a:ext>
            </a:extLst>
          </p:cNvPr>
          <p:cNvSpPr/>
          <p:nvPr/>
        </p:nvSpPr>
        <p:spPr>
          <a:xfrm>
            <a:off x="993861" y="1487411"/>
            <a:ext cx="1797272" cy="3434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ResponseTime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(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95A94BD-9D52-4B8F-AB01-714F4F9B2A31}"/>
              </a:ext>
            </a:extLst>
          </p:cNvPr>
          <p:cNvSpPr/>
          <p:nvPr/>
        </p:nvSpPr>
        <p:spPr>
          <a:xfrm>
            <a:off x="2965045" y="1487411"/>
            <a:ext cx="1797272" cy="3434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ResponseTime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(Max) &lt; 10s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2C75C75-5CEA-45A9-80E4-D7024AE4474B}"/>
              </a:ext>
            </a:extLst>
          </p:cNvPr>
          <p:cNvSpPr/>
          <p:nvPr/>
        </p:nvSpPr>
        <p:spPr>
          <a:xfrm>
            <a:off x="4936228" y="1487411"/>
            <a:ext cx="1797272" cy="3434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FailureRate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(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B8713C-5DEF-4E9C-9ADF-1DFACED928EF}"/>
              </a:ext>
            </a:extLst>
          </p:cNvPr>
          <p:cNvSpPr/>
          <p:nvPr/>
        </p:nvSpPr>
        <p:spPr>
          <a:xfrm>
            <a:off x="6907411" y="1487411"/>
            <a:ext cx="1797272" cy="3434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ResponseCount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90% Less vs Production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D924157-11AA-4B22-8605-AC91A3D25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76" y="3020560"/>
            <a:ext cx="2333760" cy="201971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CFFF82E-33A9-440B-8EC1-C9CD102F7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6473" y="3020560"/>
            <a:ext cx="2296927" cy="201971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BF9290F-0DCD-48DC-AAFD-D42C3BC41CE9}"/>
              </a:ext>
            </a:extLst>
          </p:cNvPr>
          <p:cNvSpPr/>
          <p:nvPr/>
        </p:nvSpPr>
        <p:spPr>
          <a:xfrm>
            <a:off x="534676" y="2862623"/>
            <a:ext cx="2333760" cy="1755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Staging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14A94CC-4696-40C3-8FD5-174C84FA7517}"/>
              </a:ext>
            </a:extLst>
          </p:cNvPr>
          <p:cNvSpPr/>
          <p:nvPr/>
        </p:nvSpPr>
        <p:spPr>
          <a:xfrm>
            <a:off x="3136250" y="2862623"/>
            <a:ext cx="2297150" cy="1755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Production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E58AA63-AD4E-4D33-8187-05127EC76F84}"/>
              </a:ext>
            </a:extLst>
          </p:cNvPr>
          <p:cNvSpPr/>
          <p:nvPr/>
        </p:nvSpPr>
        <p:spPr>
          <a:xfrm>
            <a:off x="584437" y="4287053"/>
            <a:ext cx="1121120" cy="286247"/>
          </a:xfrm>
          <a:prstGeom prst="rect">
            <a:avLst/>
          </a:prstGeom>
          <a:noFill/>
          <a:ln w="38100">
            <a:solidFill>
              <a:srgbClr val="1496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DC3C697-4123-4E5D-B0C4-1929AB9B8E02}"/>
              </a:ext>
            </a:extLst>
          </p:cNvPr>
          <p:cNvSpPr/>
          <p:nvPr/>
        </p:nvSpPr>
        <p:spPr>
          <a:xfrm>
            <a:off x="3148399" y="4274885"/>
            <a:ext cx="1121120" cy="286247"/>
          </a:xfrm>
          <a:prstGeom prst="rect">
            <a:avLst/>
          </a:prstGeom>
          <a:noFill/>
          <a:ln w="38100">
            <a:solidFill>
              <a:srgbClr val="1496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82558D6-CBCB-40FA-92CA-87C599D302A9}"/>
              </a:ext>
            </a:extLst>
          </p:cNvPr>
          <p:cNvSpPr txBox="1"/>
          <p:nvPr/>
        </p:nvSpPr>
        <p:spPr>
          <a:xfrm>
            <a:off x="5707052" y="2612905"/>
            <a:ext cx="2997630" cy="28028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Source (Staging):     1.64ms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7DB9352-A249-4FD8-AA62-374F1A089E5D}"/>
              </a:ext>
            </a:extLst>
          </p:cNvPr>
          <p:cNvSpPr txBox="1"/>
          <p:nvPr/>
        </p:nvSpPr>
        <p:spPr>
          <a:xfrm>
            <a:off x="5707052" y="2976288"/>
            <a:ext cx="685800" cy="28028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Compare (Production): 1.41ms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2018DC2-EFF2-4449-B910-D4DC4339E69C}"/>
              </a:ext>
            </a:extLst>
          </p:cNvPr>
          <p:cNvSpPr txBox="1"/>
          <p:nvPr/>
        </p:nvSpPr>
        <p:spPr>
          <a:xfrm>
            <a:off x="5707052" y="3339671"/>
            <a:ext cx="685800" cy="28028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Threshold (+10%):     </a:t>
            </a:r>
            <a:r>
              <a:rPr lang="en-US" sz="1350" dirty="0">
                <a:solidFill>
                  <a:srgbClr val="FFC000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1.56ms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349CD93-F673-4556-8BC9-47B197A302B5}"/>
              </a:ext>
            </a:extLst>
          </p:cNvPr>
          <p:cNvSpPr txBox="1"/>
          <p:nvPr/>
        </p:nvSpPr>
        <p:spPr>
          <a:xfrm>
            <a:off x="5707052" y="3703055"/>
            <a:ext cx="685800" cy="28028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350" b="1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Status</a:t>
            </a:r>
            <a:r>
              <a:rPr lang="en-US" sz="1350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:            </a:t>
            </a:r>
            <a:r>
              <a:rPr lang="en-US" sz="1350" b="1" dirty="0">
                <a:solidFill>
                  <a:srgbClr val="FF0000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VIOLATION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7810033-EAA9-453B-834E-BC1A5E44BCF4}"/>
              </a:ext>
            </a:extLst>
          </p:cNvPr>
          <p:cNvCxnSpPr/>
          <p:nvPr/>
        </p:nvCxnSpPr>
        <p:spPr>
          <a:xfrm>
            <a:off x="208722" y="2464591"/>
            <a:ext cx="8700715" cy="0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D045D338-CD91-44A4-90EC-F4E79343CFD3}"/>
              </a:ext>
            </a:extLst>
          </p:cNvPr>
          <p:cNvSpPr/>
          <p:nvPr/>
        </p:nvSpPr>
        <p:spPr>
          <a:xfrm>
            <a:off x="534676" y="2554059"/>
            <a:ext cx="4898724" cy="21450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Pipeline Run: Validate Build with </a:t>
            </a:r>
            <a:r>
              <a:rPr lang="en-US" sz="9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StagingToProduction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D007327C-05A5-4ED7-8227-D16CAD71D974}"/>
              </a:ext>
            </a:extLst>
          </p:cNvPr>
          <p:cNvSpPr/>
          <p:nvPr/>
        </p:nvSpPr>
        <p:spPr>
          <a:xfrm rot="20348711" flipH="1">
            <a:off x="6612406" y="936091"/>
            <a:ext cx="1323579" cy="50714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Different Metrics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5B4FC5EE-ACCF-4C2A-9140-F5DCAD666758}"/>
              </a:ext>
            </a:extLst>
          </p:cNvPr>
          <p:cNvSpPr/>
          <p:nvPr/>
        </p:nvSpPr>
        <p:spPr>
          <a:xfrm rot="20348711" flipH="1">
            <a:off x="6612406" y="1489154"/>
            <a:ext cx="1323579" cy="507140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Different Comparisons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91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4" grpId="0" animBg="1"/>
      <p:bldP spid="27" grpId="0" animBg="1"/>
      <p:bldP spid="28" grpId="0" animBg="1"/>
      <p:bldP spid="38" grpId="0" animBg="1"/>
      <p:bldP spid="39" grpId="0" animBg="1"/>
      <p:bldP spid="40" grpId="0"/>
      <p:bldP spid="41" grpId="0"/>
      <p:bldP spid="42" grpId="0"/>
      <p:bldP spid="43" grpId="0"/>
      <p:bldP spid="45" grpId="0" animBg="1"/>
      <p:bldP spid="46" grpId="0" animBg="1"/>
      <p:bldP spid="4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Automate the Comparison: Trigger it for each Build and keep track of status!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7A14BA-A25C-45CC-AD6A-476F51176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875"/>
          <a:stretch/>
        </p:blipFill>
        <p:spPr>
          <a:xfrm>
            <a:off x="402248" y="874560"/>
            <a:ext cx="8532935" cy="3113884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E1FD6317-4433-48B9-8CBD-9C019D1235C7}"/>
              </a:ext>
            </a:extLst>
          </p:cNvPr>
          <p:cNvSpPr/>
          <p:nvPr/>
        </p:nvSpPr>
        <p:spPr>
          <a:xfrm rot="20348711" flipH="1">
            <a:off x="5589610" y="943607"/>
            <a:ext cx="707060" cy="392966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Metrics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F5C211B-A325-4AB1-B8F8-02A524D0745F}"/>
              </a:ext>
            </a:extLst>
          </p:cNvPr>
          <p:cNvSpPr/>
          <p:nvPr/>
        </p:nvSpPr>
        <p:spPr>
          <a:xfrm rot="20348711" flipH="1">
            <a:off x="2760971" y="722089"/>
            <a:ext cx="1014668" cy="428867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Comparisons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C41F3E0-4572-4E22-82E6-127CB145A729}"/>
              </a:ext>
            </a:extLst>
          </p:cNvPr>
          <p:cNvSpPr/>
          <p:nvPr/>
        </p:nvSpPr>
        <p:spPr>
          <a:xfrm rot="20348711" flipH="1">
            <a:off x="4064848" y="943608"/>
            <a:ext cx="707060" cy="392966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Entity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71F068B-E562-47B3-B59F-2502FE537731}"/>
              </a:ext>
            </a:extLst>
          </p:cNvPr>
          <p:cNvSpPr/>
          <p:nvPr/>
        </p:nvSpPr>
        <p:spPr>
          <a:xfrm rot="1508702">
            <a:off x="7531032" y="1148871"/>
            <a:ext cx="876029" cy="392966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675798-1288-4136-A457-6B8CAB881E50}"/>
              </a:ext>
            </a:extLst>
          </p:cNvPr>
          <p:cNvSpPr/>
          <p:nvPr/>
        </p:nvSpPr>
        <p:spPr>
          <a:xfrm>
            <a:off x="5669367" y="1396322"/>
            <a:ext cx="249013" cy="2510630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D5F3658-725B-48CF-B004-F67BF11451A2}"/>
              </a:ext>
            </a:extLst>
          </p:cNvPr>
          <p:cNvSpPr/>
          <p:nvPr/>
        </p:nvSpPr>
        <p:spPr>
          <a:xfrm rot="16200000">
            <a:off x="5352884" y="4315291"/>
            <a:ext cx="881977" cy="36347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Good Build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127F8-B59F-4A1F-AA06-70193942213E}"/>
              </a:ext>
            </a:extLst>
          </p:cNvPr>
          <p:cNvSpPr/>
          <p:nvPr/>
        </p:nvSpPr>
        <p:spPr>
          <a:xfrm>
            <a:off x="5009322" y="1396322"/>
            <a:ext cx="249013" cy="2510630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1C58CA9-17B3-42C6-8EE7-763307C85E6A}"/>
              </a:ext>
            </a:extLst>
          </p:cNvPr>
          <p:cNvSpPr/>
          <p:nvPr/>
        </p:nvSpPr>
        <p:spPr>
          <a:xfrm rot="16200000">
            <a:off x="4692840" y="4315291"/>
            <a:ext cx="881977" cy="36347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Good Build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0C14AB-3AC2-4E8D-B0EE-B3E4C378D065}"/>
              </a:ext>
            </a:extLst>
          </p:cNvPr>
          <p:cNvSpPr/>
          <p:nvPr/>
        </p:nvSpPr>
        <p:spPr>
          <a:xfrm>
            <a:off x="5342124" y="1396322"/>
            <a:ext cx="249013" cy="2510630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7693495B-1842-4A6F-81FC-4CB23FF1D164}"/>
              </a:ext>
            </a:extLst>
          </p:cNvPr>
          <p:cNvSpPr/>
          <p:nvPr/>
        </p:nvSpPr>
        <p:spPr>
          <a:xfrm rot="16200000">
            <a:off x="5025641" y="4315291"/>
            <a:ext cx="881977" cy="36347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Good Build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302A98-F1CF-43FD-881E-292BEDA4B930}"/>
              </a:ext>
            </a:extLst>
          </p:cNvPr>
          <p:cNvSpPr/>
          <p:nvPr/>
        </p:nvSpPr>
        <p:spPr>
          <a:xfrm>
            <a:off x="6040953" y="1449560"/>
            <a:ext cx="249013" cy="2510630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8902D133-CCD1-4904-9CF6-93B2623D7DA9}"/>
              </a:ext>
            </a:extLst>
          </p:cNvPr>
          <p:cNvSpPr/>
          <p:nvPr/>
        </p:nvSpPr>
        <p:spPr>
          <a:xfrm rot="16200000">
            <a:off x="5747350" y="4341909"/>
            <a:ext cx="828740" cy="36347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Bad Build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9F49B5-3697-497E-9D83-C8762BAE61AD}"/>
              </a:ext>
            </a:extLst>
          </p:cNvPr>
          <p:cNvSpPr/>
          <p:nvPr/>
        </p:nvSpPr>
        <p:spPr>
          <a:xfrm>
            <a:off x="6396324" y="1449560"/>
            <a:ext cx="249013" cy="2510630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2F93A0D-0AD1-445B-8EEC-F35619E018C9}"/>
              </a:ext>
            </a:extLst>
          </p:cNvPr>
          <p:cNvSpPr/>
          <p:nvPr/>
        </p:nvSpPr>
        <p:spPr>
          <a:xfrm rot="16200000">
            <a:off x="6102720" y="4341909"/>
            <a:ext cx="828740" cy="36347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Bad Build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F66AD0F-C39A-420D-ACF8-8B78341937D1}"/>
              </a:ext>
            </a:extLst>
          </p:cNvPr>
          <p:cNvSpPr/>
          <p:nvPr/>
        </p:nvSpPr>
        <p:spPr>
          <a:xfrm>
            <a:off x="6717081" y="1449559"/>
            <a:ext cx="249013" cy="2510630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DC3BE6C-66AC-4D06-A055-E9D7F4B06AF3}"/>
              </a:ext>
            </a:extLst>
          </p:cNvPr>
          <p:cNvSpPr/>
          <p:nvPr/>
        </p:nvSpPr>
        <p:spPr>
          <a:xfrm rot="16200000">
            <a:off x="6423477" y="4341908"/>
            <a:ext cx="828740" cy="36347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Bad Build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4340DE-A558-4CD3-8C12-61211D954B0A}"/>
              </a:ext>
            </a:extLst>
          </p:cNvPr>
          <p:cNvSpPr/>
          <p:nvPr/>
        </p:nvSpPr>
        <p:spPr>
          <a:xfrm>
            <a:off x="7076605" y="1442964"/>
            <a:ext cx="249013" cy="2510630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B4C243A8-639C-4312-9274-02D2DF30EBD3}"/>
              </a:ext>
            </a:extLst>
          </p:cNvPr>
          <p:cNvSpPr/>
          <p:nvPr/>
        </p:nvSpPr>
        <p:spPr>
          <a:xfrm rot="16200000">
            <a:off x="6783001" y="4335313"/>
            <a:ext cx="828740" cy="36347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Bad Build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2C924E9-6F32-4FE1-9777-433EDE36261A}"/>
              </a:ext>
            </a:extLst>
          </p:cNvPr>
          <p:cNvSpPr/>
          <p:nvPr/>
        </p:nvSpPr>
        <p:spPr>
          <a:xfrm>
            <a:off x="7418037" y="1449561"/>
            <a:ext cx="249013" cy="2510630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652678EA-D5B5-4D16-A5F0-7E9C44A9B63F}"/>
              </a:ext>
            </a:extLst>
          </p:cNvPr>
          <p:cNvSpPr/>
          <p:nvPr/>
        </p:nvSpPr>
        <p:spPr>
          <a:xfrm rot="16200000">
            <a:off x="7131473" y="4338612"/>
            <a:ext cx="822141" cy="36347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Good Build</a:t>
            </a:r>
          </a:p>
        </p:txBody>
      </p:sp>
    </p:spTree>
    <p:extLst>
      <p:ext uri="{BB962C8B-B14F-4D97-AF65-F5344CB8AC3E}">
        <p14:creationId xmlns:p14="http://schemas.microsoft.com/office/powerpoint/2010/main" val="57363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@Approval: Automating Build Validation into your </a:t>
            </a:r>
            <a:r>
              <a:rPr lang="en-US" dirty="0" err="1"/>
              <a:t>CodePipeline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8D68AF-8340-4E3D-A200-EE5A8DAA9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554" y="1693077"/>
            <a:ext cx="4020632" cy="23755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F15C18-25C7-41CF-B428-9E1DA97D7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859" y="699542"/>
            <a:ext cx="3209774" cy="42131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C6D096-B776-4C5B-8186-52DFD58CF2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54" y="957485"/>
            <a:ext cx="1585913" cy="400050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27EC6EF7-51A7-4FD2-B230-30C689935574}"/>
              </a:ext>
            </a:extLst>
          </p:cNvPr>
          <p:cNvSpPr/>
          <p:nvPr/>
        </p:nvSpPr>
        <p:spPr>
          <a:xfrm>
            <a:off x="327984" y="1309910"/>
            <a:ext cx="363474" cy="338138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DC91E5D0-79FD-4589-BBB9-B745B48F5CBA}"/>
              </a:ext>
            </a:extLst>
          </p:cNvPr>
          <p:cNvSpPr/>
          <p:nvPr/>
        </p:nvSpPr>
        <p:spPr>
          <a:xfrm>
            <a:off x="2956839" y="2002854"/>
            <a:ext cx="363474" cy="338138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65FD291-1EC4-4C90-8373-A6DE83E18BC8}"/>
              </a:ext>
            </a:extLst>
          </p:cNvPr>
          <p:cNvSpPr/>
          <p:nvPr/>
        </p:nvSpPr>
        <p:spPr>
          <a:xfrm flipH="1">
            <a:off x="6956283" y="3660140"/>
            <a:ext cx="215221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StagingToProduction,5,ApproveStaging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837F4B6D-4779-4E84-8FA9-C0156F3EAEC3}"/>
              </a:ext>
            </a:extLst>
          </p:cNvPr>
          <p:cNvSpPr/>
          <p:nvPr/>
        </p:nvSpPr>
        <p:spPr>
          <a:xfrm flipH="1">
            <a:off x="6836872" y="1387040"/>
            <a:ext cx="1066321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Invoke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FA74F15-B846-45D1-B942-AF1BCBDA4EC1}"/>
              </a:ext>
            </a:extLst>
          </p:cNvPr>
          <p:cNvSpPr/>
          <p:nvPr/>
        </p:nvSpPr>
        <p:spPr>
          <a:xfrm flipH="1">
            <a:off x="6836872" y="2255293"/>
            <a:ext cx="2008204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RegisterStagingValidation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F0E83A7-E4A4-4995-8518-4A63DCED821E}"/>
              </a:ext>
            </a:extLst>
          </p:cNvPr>
          <p:cNvSpPr/>
          <p:nvPr/>
        </p:nvSpPr>
        <p:spPr>
          <a:xfrm flipH="1">
            <a:off x="6831847" y="2610150"/>
            <a:ext cx="1066321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AWS Lambda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A1A7BD9-3DA1-4795-8EEC-2E2C725479E7}"/>
              </a:ext>
            </a:extLst>
          </p:cNvPr>
          <p:cNvSpPr/>
          <p:nvPr/>
        </p:nvSpPr>
        <p:spPr>
          <a:xfrm flipH="1">
            <a:off x="6956284" y="3407751"/>
            <a:ext cx="215221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registerDynatraceBuildValidation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7390A6B-A88E-4F75-AF36-BDBBC3FCDD3E}"/>
              </a:ext>
            </a:extLst>
          </p:cNvPr>
          <p:cNvSpPr/>
          <p:nvPr/>
        </p:nvSpPr>
        <p:spPr>
          <a:xfrm flipH="1">
            <a:off x="6894066" y="4639478"/>
            <a:ext cx="1066321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5A2068-D84B-4B41-960A-D15C6CAD864D}"/>
              </a:ext>
            </a:extLst>
          </p:cNvPr>
          <p:cNvSpPr/>
          <p:nvPr/>
        </p:nvSpPr>
        <p:spPr>
          <a:xfrm>
            <a:off x="348558" y="3589488"/>
            <a:ext cx="1173210" cy="354792"/>
          </a:xfrm>
          <a:prstGeom prst="rect">
            <a:avLst/>
          </a:prstGeom>
          <a:noFill/>
          <a:ln w="38100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B6A2FCC-17D6-4514-94F6-48935A88C909}"/>
              </a:ext>
            </a:extLst>
          </p:cNvPr>
          <p:cNvSpPr/>
          <p:nvPr/>
        </p:nvSpPr>
        <p:spPr>
          <a:xfrm>
            <a:off x="5580113" y="3739074"/>
            <a:ext cx="1368528" cy="205206"/>
          </a:xfrm>
          <a:prstGeom prst="rect">
            <a:avLst/>
          </a:prstGeom>
          <a:noFill/>
          <a:ln w="38100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7142D6-9549-43F7-B601-B0D6F750270B}"/>
              </a:ext>
            </a:extLst>
          </p:cNvPr>
          <p:cNvSpPr/>
          <p:nvPr/>
        </p:nvSpPr>
        <p:spPr>
          <a:xfrm>
            <a:off x="2633058" y="2386021"/>
            <a:ext cx="1173210" cy="354792"/>
          </a:xfrm>
          <a:prstGeom prst="rect">
            <a:avLst/>
          </a:prstGeom>
          <a:noFill/>
          <a:ln w="38100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8468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@Approval: Automating Build Validation into your </a:t>
            </a:r>
            <a:r>
              <a:rPr lang="en-US" dirty="0" err="1"/>
              <a:t>CodePipeline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FE1BFE-EB80-41BB-89B1-3333FD4A1E1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50" y="1435578"/>
            <a:ext cx="2929280" cy="245745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A7B607-2BDB-4651-8209-195EE534B12D}"/>
              </a:ext>
            </a:extLst>
          </p:cNvPr>
          <p:cNvSpPr/>
          <p:nvPr/>
        </p:nvSpPr>
        <p:spPr>
          <a:xfrm>
            <a:off x="3366891" y="1308171"/>
            <a:ext cx="2514407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85800">
              <a:defRPr/>
            </a:pPr>
            <a:r>
              <a:rPr lang="en-US" sz="1350" b="1" i="1" dirty="0">
                <a:solidFill>
                  <a:srgbClr val="FFFFFF"/>
                </a:solidFill>
                <a:latin typeface="Calibri Light" charset="0"/>
                <a:cs typeface="Calibri Light" charset="0"/>
              </a:rPr>
              <a:t>Staging: </a:t>
            </a:r>
            <a:r>
              <a:rPr lang="en-US" sz="1350" i="1" dirty="0">
                <a:solidFill>
                  <a:srgbClr val="FFFFFF"/>
                </a:solidFill>
                <a:latin typeface="Calibri Light" charset="0"/>
                <a:cs typeface="Calibri Light" charset="0"/>
              </a:rPr>
              <a:t>Register Build Validation!</a:t>
            </a:r>
          </a:p>
        </p:txBody>
      </p:sp>
      <p:sp>
        <p:nvSpPr>
          <p:cNvPr id="5" name="Arrow: Bent-Up 4">
            <a:extLst>
              <a:ext uri="{FF2B5EF4-FFF2-40B4-BE49-F238E27FC236}">
                <a16:creationId xmlns:a16="http://schemas.microsoft.com/office/drawing/2014/main" id="{4BE2C065-BF01-4A55-AD1B-5C3A1D07400F}"/>
              </a:ext>
            </a:extLst>
          </p:cNvPr>
          <p:cNvSpPr/>
          <p:nvPr/>
        </p:nvSpPr>
        <p:spPr>
          <a:xfrm rot="16200000" flipV="1">
            <a:off x="2276070" y="956734"/>
            <a:ext cx="431625" cy="2102834"/>
          </a:xfrm>
          <a:prstGeom prst="bentUpArrow">
            <a:avLst>
              <a:gd name="adj1" fmla="val 28310"/>
              <a:gd name="adj2" fmla="val 39896"/>
              <a:gd name="adj3" fmla="val 4651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B9014D-71D2-497F-BF52-99DF99BB0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8220" y="1653839"/>
            <a:ext cx="566586" cy="6242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97DE8E-EFD9-492E-971A-03D72E7EE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728" y="1653839"/>
            <a:ext cx="551952" cy="608562"/>
          </a:xfrm>
          <a:prstGeom prst="rect">
            <a:avLst/>
          </a:prstGeom>
        </p:spPr>
      </p:pic>
      <p:pic>
        <p:nvPicPr>
          <p:cNvPr id="8" name="Picture 6" descr="Image result for cloudwatch icon">
            <a:extLst>
              <a:ext uri="{FF2B5EF4-FFF2-40B4-BE49-F238E27FC236}">
                <a16:creationId xmlns:a16="http://schemas.microsoft.com/office/drawing/2014/main" id="{7203C4E7-45A3-4C72-BAB8-5E2E04268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38823" y="2983773"/>
            <a:ext cx="864394" cy="86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7FAF6A3-84ED-4D57-9900-0652DDDBA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854" y="3103823"/>
            <a:ext cx="566586" cy="6242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E67CBE-6FC9-441A-AF6E-555CB1E1A350}"/>
              </a:ext>
            </a:extLst>
          </p:cNvPr>
          <p:cNvSpPr txBox="1"/>
          <p:nvPr/>
        </p:nvSpPr>
        <p:spPr>
          <a:xfrm>
            <a:off x="3175490" y="2354860"/>
            <a:ext cx="1904756" cy="50330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registerDynatraceBuildValidation</a:t>
            </a:r>
            <a:endParaRPr lang="en-US" sz="900" i="1" u="sng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defTabSz="685800">
              <a:lnSpc>
                <a:spcPct val="120000"/>
              </a:lnSpc>
            </a:pP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Adds Build Validation Request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4A9FF5EE-C7AE-476F-9D61-81E933235A63}"/>
              </a:ext>
            </a:extLst>
          </p:cNvPr>
          <p:cNvSpPr/>
          <p:nvPr/>
        </p:nvSpPr>
        <p:spPr>
          <a:xfrm>
            <a:off x="4279106" y="1792338"/>
            <a:ext cx="1005687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0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Adds Item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9F4205-DD6B-4320-A8BD-6E1227BDBBB8}"/>
              </a:ext>
            </a:extLst>
          </p:cNvPr>
          <p:cNvSpPr txBox="1"/>
          <p:nvPr/>
        </p:nvSpPr>
        <p:spPr>
          <a:xfrm>
            <a:off x="6428016" y="1125505"/>
            <a:ext cx="2633113" cy="1239812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200" b="1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Build Validation Request Item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Pipeline Information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900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Timestamp + Timeframe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Comparison Definition Name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Action Name to Approve / Reject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5E26DC-2F83-482F-8B77-82E6542EAD91}"/>
              </a:ext>
            </a:extLst>
          </p:cNvPr>
          <p:cNvSpPr txBox="1"/>
          <p:nvPr/>
        </p:nvSpPr>
        <p:spPr>
          <a:xfrm>
            <a:off x="5175741" y="3782053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validateBuildDynatraceWork</a:t>
            </a:r>
            <a:endParaRPr lang="en-US" sz="900" i="1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A32137-A990-485A-81FD-59FF8E4281BB}"/>
              </a:ext>
            </a:extLst>
          </p:cNvPr>
          <p:cNvSpPr txBox="1"/>
          <p:nvPr/>
        </p:nvSpPr>
        <p:spPr>
          <a:xfrm>
            <a:off x="7329902" y="3783091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 lnSpcReduction="10000"/>
          </a:bodyPr>
          <a:lstStyle/>
          <a:p>
            <a:pPr algn="ctr" defTabSz="685800">
              <a:lnSpc>
                <a:spcPct val="120000"/>
              </a:lnSpc>
            </a:pPr>
            <a:r>
              <a:rPr lang="en-US" sz="900" i="1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CloudWatch</a:t>
            </a: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 Events </a:t>
            </a:r>
          </a:p>
          <a:p>
            <a:pPr algn="ctr" defTabSz="685800">
              <a:lnSpc>
                <a:spcPct val="120000"/>
              </a:lnSpc>
            </a:pP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(</a:t>
            </a:r>
            <a:r>
              <a:rPr lang="en-US" sz="900" i="1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e.g</a:t>
            </a: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: 1min)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657B4D9-0C01-4DCC-8418-721DA2E4C76E}"/>
              </a:ext>
            </a:extLst>
          </p:cNvPr>
          <p:cNvSpPr/>
          <p:nvPr/>
        </p:nvSpPr>
        <p:spPr>
          <a:xfrm flipH="1">
            <a:off x="6619554" y="3215609"/>
            <a:ext cx="86480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0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triggers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142DB10D-80ED-4AC9-BCDA-AD367B92A793}"/>
              </a:ext>
            </a:extLst>
          </p:cNvPr>
          <p:cNvSpPr/>
          <p:nvPr/>
        </p:nvSpPr>
        <p:spPr>
          <a:xfrm>
            <a:off x="5759404" y="2481932"/>
            <a:ext cx="238782" cy="532617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7" name="Picture 8" descr="Image result for dynatrace logo">
            <a:extLst>
              <a:ext uri="{FF2B5EF4-FFF2-40B4-BE49-F238E27FC236}">
                <a16:creationId xmlns:a16="http://schemas.microsoft.com/office/drawing/2014/main" id="{EB19888E-9877-4104-91F6-9F2D4139F5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51" t="11546" r="60947" b="35446"/>
          <a:stretch/>
        </p:blipFill>
        <p:spPr bwMode="auto">
          <a:xfrm>
            <a:off x="5469941" y="4461384"/>
            <a:ext cx="610816" cy="63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1507FE18-E955-4FD5-8036-C59E5E547C03}"/>
              </a:ext>
            </a:extLst>
          </p:cNvPr>
          <p:cNvSpPr/>
          <p:nvPr/>
        </p:nvSpPr>
        <p:spPr>
          <a:xfrm rot="5400000" flipH="1">
            <a:off x="5562934" y="4046591"/>
            <a:ext cx="425541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B313AF9-0E8A-4E09-97BB-FF7BC0478103}"/>
              </a:ext>
            </a:extLst>
          </p:cNvPr>
          <p:cNvSpPr/>
          <p:nvPr/>
        </p:nvSpPr>
        <p:spPr>
          <a:xfrm flipH="1">
            <a:off x="1385887" y="2998786"/>
            <a:ext cx="3750677" cy="86596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Approves/Rejects IF “In Progress” &amp; if </a:t>
            </a: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RegisterBuildValidation</a:t>
            </a: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 was called with that Action Name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29755E7-A76A-4413-B320-5EFAA6122B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64891" y="482818"/>
            <a:ext cx="486789" cy="573800"/>
          </a:xfrm>
          <a:prstGeom prst="rect">
            <a:avLst/>
          </a:prstGeom>
        </p:spPr>
      </p:pic>
      <p:sp>
        <p:nvSpPr>
          <p:cNvPr id="21" name="Arrow: Down 20">
            <a:extLst>
              <a:ext uri="{FF2B5EF4-FFF2-40B4-BE49-F238E27FC236}">
                <a16:creationId xmlns:a16="http://schemas.microsoft.com/office/drawing/2014/main" id="{41C2FA01-53A7-43DF-894E-51631B6BF71C}"/>
              </a:ext>
            </a:extLst>
          </p:cNvPr>
          <p:cNvSpPr/>
          <p:nvPr/>
        </p:nvSpPr>
        <p:spPr>
          <a:xfrm>
            <a:off x="5621410" y="1138635"/>
            <a:ext cx="330893" cy="433187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EE0C6F-5A4F-4484-A5CD-013A92004BA0}"/>
              </a:ext>
            </a:extLst>
          </p:cNvPr>
          <p:cNvSpPr txBox="1"/>
          <p:nvPr/>
        </p:nvSpPr>
        <p:spPr>
          <a:xfrm>
            <a:off x="6217971" y="681043"/>
            <a:ext cx="582879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 from S3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88908FD-78DF-429D-A36C-5BC735D4DCBA}"/>
              </a:ext>
            </a:extLst>
          </p:cNvPr>
          <p:cNvCxnSpPr>
            <a:cxnSpLocks/>
          </p:cNvCxnSpPr>
          <p:nvPr/>
        </p:nvCxnSpPr>
        <p:spPr>
          <a:xfrm flipV="1">
            <a:off x="942327" y="2506593"/>
            <a:ext cx="189218" cy="655774"/>
          </a:xfrm>
          <a:prstGeom prst="straightConnector1">
            <a:avLst/>
          </a:prstGeom>
          <a:ln w="3810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rrow: Down 23">
            <a:extLst>
              <a:ext uri="{FF2B5EF4-FFF2-40B4-BE49-F238E27FC236}">
                <a16:creationId xmlns:a16="http://schemas.microsoft.com/office/drawing/2014/main" id="{392438C0-9AAF-4504-A861-A193139B04C7}"/>
              </a:ext>
            </a:extLst>
          </p:cNvPr>
          <p:cNvSpPr/>
          <p:nvPr/>
        </p:nvSpPr>
        <p:spPr>
          <a:xfrm rot="10800000">
            <a:off x="5593968" y="2262401"/>
            <a:ext cx="240127" cy="532617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D382B6-112E-4844-B929-02DF2DAF4C3D}"/>
              </a:ext>
            </a:extLst>
          </p:cNvPr>
          <p:cNvSpPr txBox="1"/>
          <p:nvPr/>
        </p:nvSpPr>
        <p:spPr>
          <a:xfrm>
            <a:off x="6217972" y="4556428"/>
            <a:ext cx="2433341" cy="535601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Dynatrace Entities &amp; Timeseries REST API</a:t>
            </a:r>
          </a:p>
          <a:p>
            <a:pPr defTabSz="685800">
              <a:lnSpc>
                <a:spcPct val="120000"/>
              </a:lnSpc>
            </a:pPr>
            <a:r>
              <a:rPr lang="en-US" sz="825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Resolves Tags and gets list of Entities</a:t>
            </a:r>
          </a:p>
          <a:p>
            <a:pPr defTabSz="685800">
              <a:lnSpc>
                <a:spcPct val="120000"/>
              </a:lnSpc>
            </a:pPr>
            <a:r>
              <a:rPr lang="en-US" sz="825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Queries Metrics for these Entities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F3E53B-5A8F-4C53-BA37-A865C6D48148}"/>
              </a:ext>
            </a:extLst>
          </p:cNvPr>
          <p:cNvSpPr txBox="1"/>
          <p:nvPr/>
        </p:nvSpPr>
        <p:spPr>
          <a:xfrm>
            <a:off x="6430702" y="2365317"/>
            <a:ext cx="2633113" cy="61173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200" b="1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Updates Build Validation Request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Updated </a:t>
            </a:r>
            <a:r>
              <a:rPr lang="en-US" sz="900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900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Updated Status</a:t>
            </a:r>
          </a:p>
        </p:txBody>
      </p:sp>
    </p:spTree>
    <p:extLst>
      <p:ext uri="{BB962C8B-B14F-4D97-AF65-F5344CB8AC3E}">
        <p14:creationId xmlns:p14="http://schemas.microsoft.com/office/powerpoint/2010/main" val="248820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  <p:bldP spid="11" grpId="0" animBg="1"/>
      <p:bldP spid="12" grpId="0"/>
      <p:bldP spid="13" grpId="0"/>
      <p:bldP spid="14" grpId="0"/>
      <p:bldP spid="15" grpId="0" animBg="1"/>
      <p:bldP spid="16" grpId="0" animBg="1"/>
      <p:bldP spid="18" grpId="0" animBg="1"/>
      <p:bldP spid="19" grpId="0" animBg="1"/>
      <p:bldP spid="21" grpId="0" animBg="1"/>
      <p:bldP spid="22" grpId="0"/>
      <p:bldP spid="24" grpId="0" animBg="1"/>
      <p:bldP spid="25" grpId="0"/>
      <p:bldP spid="2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@Approval: Automating Build Validation into your </a:t>
            </a:r>
            <a:r>
              <a:rPr lang="en-US" dirty="0" err="1"/>
              <a:t>CodePipeline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B73E5A-D471-42FE-B6A5-BB87D3288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07" y="771550"/>
            <a:ext cx="7026676" cy="25359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F2CCD3-ADF5-4D9C-AD70-303CCDAF5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315" y="2101739"/>
            <a:ext cx="6054571" cy="276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46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@Approval: Automating Build Validation into your </a:t>
            </a:r>
            <a:r>
              <a:rPr lang="en-US" dirty="0" err="1"/>
              <a:t>CodePipeline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222A57-E215-4F5A-85E3-74692E944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41" y="965340"/>
            <a:ext cx="7714970" cy="38775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CFAE11-1CF4-4959-9294-792E6B68D2A0}"/>
              </a:ext>
            </a:extLst>
          </p:cNvPr>
          <p:cNvSpPr txBox="1"/>
          <p:nvPr/>
        </p:nvSpPr>
        <p:spPr>
          <a:xfrm>
            <a:off x="767220" y="699542"/>
            <a:ext cx="7706791" cy="26579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lIns="0" tIns="0" rIns="0" bIns="0" rtlCol="0">
            <a:normAutofit/>
          </a:bodyPr>
          <a:lstStyle/>
          <a:p>
            <a:pPr algn="ctr"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Open in Browser: http://YOURAPIGATEWAY.amazonaws.com/v1/BuildValidationResults</a:t>
            </a:r>
          </a:p>
        </p:txBody>
      </p:sp>
    </p:spTree>
    <p:extLst>
      <p:ext uri="{BB962C8B-B14F-4D97-AF65-F5344CB8AC3E}">
        <p14:creationId xmlns:p14="http://schemas.microsoft.com/office/powerpoint/2010/main" val="7184268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Code: The Full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2BC7D7-59CC-4EFE-939F-E7F49A0DF7ED}"/>
              </a:ext>
            </a:extLst>
          </p:cNvPr>
          <p:cNvSpPr/>
          <p:nvPr/>
        </p:nvSpPr>
        <p:spPr>
          <a:xfrm>
            <a:off x="514543" y="1097457"/>
            <a:ext cx="7979919" cy="35548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monspec.json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etype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"SERVICE", // "Options are SERVICE, APPLICATION, HOST, PROCESS_GROUP_INSTANCE"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"name":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SampleNodeJsService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"environments" :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"Staging"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"tags"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"context": "CONTEXTLESS",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"key":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"value": "Staging"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}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]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"Production"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"tags"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"context": "CONTEXTLESS",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"key":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"value": "Production"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}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]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27D7D9B-F313-4830-B1B6-23357C45EC07}"/>
              </a:ext>
            </a:extLst>
          </p:cNvPr>
          <p:cNvSpPr/>
          <p:nvPr/>
        </p:nvSpPr>
        <p:spPr>
          <a:xfrm flipH="1">
            <a:off x="4799555" y="2628127"/>
            <a:ext cx="3430044" cy="10082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>
              <a:defRPr/>
            </a:pPr>
            <a:r>
              <a:rPr lang="en-US" sz="1350" b="1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Environments</a:t>
            </a:r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Tell us how we can detect these entities in Dynatrace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7FC4121-CB78-43E8-9933-808DFDE78E8E}"/>
              </a:ext>
            </a:extLst>
          </p:cNvPr>
          <p:cNvSpPr/>
          <p:nvPr/>
        </p:nvSpPr>
        <p:spPr>
          <a:xfrm flipH="1">
            <a:off x="4862512" y="1233199"/>
            <a:ext cx="3409949" cy="811256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>
              <a:defRPr/>
            </a:pPr>
            <a:r>
              <a:rPr lang="en-US" sz="1350" b="1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Entity</a:t>
            </a:r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What Entity do we want to validate?</a:t>
            </a:r>
          </a:p>
        </p:txBody>
      </p:sp>
    </p:spTree>
    <p:extLst>
      <p:ext uri="{BB962C8B-B14F-4D97-AF65-F5344CB8AC3E}">
        <p14:creationId xmlns:p14="http://schemas.microsoft.com/office/powerpoint/2010/main" val="37000723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Code: The Full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3ED103-4DC6-4F86-AA7D-3B01DCAD6D1A}"/>
              </a:ext>
            </a:extLst>
          </p:cNvPr>
          <p:cNvSpPr/>
          <p:nvPr/>
        </p:nvSpPr>
        <p:spPr>
          <a:xfrm>
            <a:off x="211515" y="1086468"/>
            <a:ext cx="4557188" cy="383181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monspec.json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...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"comparisons"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"name"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StagingToProduction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"source" : "Staging",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"compare" : "Production",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scalefactorperc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"default": 10,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com.dynatrace.builtin:service.requestspermin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90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shiftcomparetimeframe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shiftsourcetimeframe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"name"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StagingToProductionYesterday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"source" : "Staging",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"compare" : "Production",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scalefactorperc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"default": 10,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com.dynatrace.builtin:service.requestspermin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90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shiftsourcetimeframe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shiftcomparetimeframe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86400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DF7E8E-DDC7-48F4-9161-2529893E3BEB}"/>
              </a:ext>
            </a:extLst>
          </p:cNvPr>
          <p:cNvSpPr/>
          <p:nvPr/>
        </p:nvSpPr>
        <p:spPr>
          <a:xfrm>
            <a:off x="4920216" y="1097457"/>
            <a:ext cx="4154673" cy="313932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monspec.json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"comparisons"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"name"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StagingToStagingLastHour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"source" : "Staging",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"compare" : "Staging",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scalefactorperc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 "default": 0},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shiftsourcetimeframe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shiftcomparetimeframe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3600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"name"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ProductionToProductionLastH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"source" : "Production",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"compare" : "Production",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scalefactorperc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 "default": 0},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shiftsourcetimeframe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shiftcomparetimeframe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3600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}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],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25DB819-E4E0-4E5A-812C-0BA1CE794CD7}"/>
              </a:ext>
            </a:extLst>
          </p:cNvPr>
          <p:cNvSpPr/>
          <p:nvPr/>
        </p:nvSpPr>
        <p:spPr>
          <a:xfrm rot="21151965" flipH="1">
            <a:off x="2003388" y="1036463"/>
            <a:ext cx="2724151" cy="811256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>
              <a:defRPr/>
            </a:pPr>
            <a:r>
              <a:rPr lang="en-US" sz="1350" b="1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Comparision</a:t>
            </a:r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Which environments do we compare and how!</a:t>
            </a:r>
          </a:p>
        </p:txBody>
      </p:sp>
    </p:spTree>
    <p:extLst>
      <p:ext uri="{BB962C8B-B14F-4D97-AF65-F5344CB8AC3E}">
        <p14:creationId xmlns:p14="http://schemas.microsoft.com/office/powerpoint/2010/main" val="2841865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6777157F-8D2C-4788-B205-3C60B5888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581" y="4230397"/>
            <a:ext cx="4165388" cy="843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9E07B7-C034-447B-A42E-9E7B2FA25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#2 - Prerequisites Sanity Check: Dynatrace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497F-3591-4155-80AE-E77985799EC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Login to your Dynatrace SaaS Trial we just gave you: </a:t>
            </a:r>
            <a:r>
              <a:rPr lang="en-US" dirty="0">
                <a:hlinkClick r:id="rId3"/>
              </a:rPr>
              <a:t>http://signin.dynatrace.com</a:t>
            </a:r>
            <a:endParaRPr lang="en-US" dirty="0"/>
          </a:p>
          <a:p>
            <a:pPr marL="685800" lvl="1" indent="-342900">
              <a:buFont typeface="+mj-lt"/>
              <a:buAutoNum type="arabicPeriod"/>
            </a:pPr>
            <a:r>
              <a:rPr lang="en-US" b="1" i="1" dirty="0"/>
              <a:t>Make note</a:t>
            </a:r>
            <a:r>
              <a:rPr lang="en-US" dirty="0"/>
              <a:t> of your </a:t>
            </a:r>
            <a:r>
              <a:rPr lang="en-US" b="1" i="1" dirty="0"/>
              <a:t>Dynatrace Tenant URL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an API Token. </a:t>
            </a:r>
            <a:r>
              <a:rPr lang="en-US" b="1" i="1" dirty="0"/>
              <a:t>Make note </a:t>
            </a:r>
            <a:r>
              <a:rPr lang="en-US" dirty="0"/>
              <a:t>of that </a:t>
            </a:r>
            <a:r>
              <a:rPr lang="en-US" b="1" i="1" dirty="0"/>
              <a:t>Token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b="1" i="1" dirty="0"/>
              <a:t>Make note </a:t>
            </a:r>
            <a:r>
              <a:rPr lang="en-US" dirty="0"/>
              <a:t>of the </a:t>
            </a:r>
            <a:r>
              <a:rPr lang="en-US" b="1" i="1" dirty="0"/>
              <a:t>Agent Script Download URL (NOT INCLUDING QUOTES) </a:t>
            </a:r>
            <a:r>
              <a:rPr lang="en-US" dirty="0"/>
              <a:t>for your Tenant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Go to https://&lt;YOURTENANT&gt;.live.dynatrace.com/#install/agentlinux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DD9B31-55CE-4A0F-8768-EC65B89A5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5603" y="1419522"/>
            <a:ext cx="3434223" cy="3949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E44338-67B8-4177-8BDC-AE31CDB649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72" y="2052637"/>
            <a:ext cx="3278007" cy="15001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DDE545-423C-445C-9E32-E6122F460E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8453" y="2394942"/>
            <a:ext cx="2536031" cy="707231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B21A5A3-4481-4267-ACD3-39558F7AEE3C}"/>
              </a:ext>
            </a:extLst>
          </p:cNvPr>
          <p:cNvSpPr/>
          <p:nvPr/>
        </p:nvSpPr>
        <p:spPr>
          <a:xfrm>
            <a:off x="5786009" y="1449455"/>
            <a:ext cx="2473817" cy="300764"/>
          </a:xfrm>
          <a:prstGeom prst="roundRect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82CDE5B-0F0C-4F97-9B90-E5FC07943A33}"/>
              </a:ext>
            </a:extLst>
          </p:cNvPr>
          <p:cNvSpPr/>
          <p:nvPr/>
        </p:nvSpPr>
        <p:spPr>
          <a:xfrm>
            <a:off x="4929188" y="2730399"/>
            <a:ext cx="1350169" cy="250498"/>
          </a:xfrm>
          <a:prstGeom prst="roundRect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F32A536-5953-4189-A656-D0DAA927973A}"/>
              </a:ext>
            </a:extLst>
          </p:cNvPr>
          <p:cNvSpPr/>
          <p:nvPr/>
        </p:nvSpPr>
        <p:spPr>
          <a:xfrm flipV="1">
            <a:off x="6433376" y="1750219"/>
            <a:ext cx="363474" cy="366116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400CC9F1-BB6E-4DD9-B4D4-443B8A98C108}"/>
              </a:ext>
            </a:extLst>
          </p:cNvPr>
          <p:cNvSpPr/>
          <p:nvPr/>
        </p:nvSpPr>
        <p:spPr>
          <a:xfrm flipV="1">
            <a:off x="5422535" y="2974395"/>
            <a:ext cx="363474" cy="366116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31D9621-AC50-464C-B75F-14B102A5C8EF}"/>
              </a:ext>
            </a:extLst>
          </p:cNvPr>
          <p:cNvCxnSpPr>
            <a:cxnSpLocks/>
          </p:cNvCxnSpPr>
          <p:nvPr/>
        </p:nvCxnSpPr>
        <p:spPr>
          <a:xfrm>
            <a:off x="7229476" y="4644734"/>
            <a:ext cx="1535906" cy="0"/>
          </a:xfrm>
          <a:prstGeom prst="line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63F5329-45DF-4BA6-9508-6117C5E9A55F}"/>
              </a:ext>
            </a:extLst>
          </p:cNvPr>
          <p:cNvCxnSpPr>
            <a:cxnSpLocks/>
          </p:cNvCxnSpPr>
          <p:nvPr/>
        </p:nvCxnSpPr>
        <p:spPr>
          <a:xfrm>
            <a:off x="4825603" y="4809041"/>
            <a:ext cx="3939779" cy="0"/>
          </a:xfrm>
          <a:prstGeom prst="line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201251-A30A-4498-A03A-9C150B02413A}"/>
              </a:ext>
            </a:extLst>
          </p:cNvPr>
          <p:cNvCxnSpPr>
            <a:cxnSpLocks/>
          </p:cNvCxnSpPr>
          <p:nvPr/>
        </p:nvCxnSpPr>
        <p:spPr>
          <a:xfrm>
            <a:off x="4836318" y="4951916"/>
            <a:ext cx="2114551" cy="0"/>
          </a:xfrm>
          <a:prstGeom prst="line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8158616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Code: The Full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F626E1-E2D4-472B-9276-7FB35C5F6B92}"/>
              </a:ext>
            </a:extLst>
          </p:cNvPr>
          <p:cNvSpPr/>
          <p:nvPr/>
        </p:nvSpPr>
        <p:spPr>
          <a:xfrm>
            <a:off x="523873" y="1079943"/>
            <a:ext cx="8080774" cy="36933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monspec.json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...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perfsignature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"timeseries"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com.dynatrace.builtin:service.responsetime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"aggregate"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// min, max,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sum, median, count, percentile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"validate" : "upper", // upper or lower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//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upperlimit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100, // Optional: Can be used to define a FIXED THRESHOLD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//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lowerlimit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50, // Optional: Can be used to define a FIXED THRESHOLD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"timeseries"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com.dynatrace.builtin:service.responsetime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"aggregate" : “p90"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"timeseries"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com.dynatrace.builtin:service.failurerate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"aggregate"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"timeseries"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com.dynatrace.builtin:service.requestspermin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"aggregate" : "count",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“validate" : "lower"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],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0B6D34B-042E-44A9-A2F7-9020AA9689DE}"/>
              </a:ext>
            </a:extLst>
          </p:cNvPr>
          <p:cNvSpPr/>
          <p:nvPr/>
        </p:nvSpPr>
        <p:spPr>
          <a:xfrm flipH="1">
            <a:off x="2462211" y="1383218"/>
            <a:ext cx="4695826" cy="567027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>
              <a:defRPr/>
            </a:pPr>
            <a:r>
              <a:rPr lang="en-US" sz="1350" b="1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Which Metrics, Aggregation, Upper/Lower Boundaries</a:t>
            </a:r>
          </a:p>
        </p:txBody>
      </p:sp>
    </p:spTree>
    <p:extLst>
      <p:ext uri="{BB962C8B-B14F-4D97-AF65-F5344CB8AC3E}">
        <p14:creationId xmlns:p14="http://schemas.microsoft.com/office/powerpoint/2010/main" val="32605068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6BA6-B67F-4158-830B-84AC325587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92" y="2067694"/>
            <a:ext cx="7560840" cy="803672"/>
          </a:xfrm>
        </p:spPr>
        <p:txBody>
          <a:bodyPr/>
          <a:lstStyle/>
          <a:p>
            <a:r>
              <a:rPr lang="en-US" sz="3200" dirty="0"/>
              <a:t>Behind the Scenes: Self-Healing</a:t>
            </a:r>
            <a:br>
              <a:rPr lang="en-US" dirty="0"/>
            </a:br>
            <a:r>
              <a:rPr lang="en-US" dirty="0"/>
              <a:t>Smart Remediation Action based on AI-Detected Problems</a:t>
            </a:r>
          </a:p>
        </p:txBody>
      </p:sp>
    </p:spTree>
    <p:extLst>
      <p:ext uri="{BB962C8B-B14F-4D97-AF65-F5344CB8AC3E}">
        <p14:creationId xmlns:p14="http://schemas.microsoft.com/office/powerpoint/2010/main" val="9975150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Path to </a:t>
            </a:r>
            <a:r>
              <a:rPr lang="en-US" dirty="0" err="1"/>
              <a:t>NoOps</a:t>
            </a:r>
            <a:r>
              <a:rPr lang="en-US" dirty="0"/>
              <a:t>: Better and Smarter Auto-Remediation, Self-Healing, …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F5F66BD-0976-4C0A-B8C9-F6D55E53158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35" b="1816"/>
          <a:stretch/>
        </p:blipFill>
        <p:spPr>
          <a:xfrm>
            <a:off x="73215" y="1363456"/>
            <a:ext cx="2082007" cy="3695033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99BFE7F6-137D-4C39-98DB-E67D6B7659AE}"/>
              </a:ext>
            </a:extLst>
          </p:cNvPr>
          <p:cNvSpPr/>
          <p:nvPr/>
        </p:nvSpPr>
        <p:spPr>
          <a:xfrm>
            <a:off x="2209519" y="1299687"/>
            <a:ext cx="1544930" cy="506085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 Mitigate!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EE7252B-7D8B-4E39-B986-26F2E05E9A23}"/>
              </a:ext>
            </a:extLst>
          </p:cNvPr>
          <p:cNvSpPr/>
          <p:nvPr/>
        </p:nvSpPr>
        <p:spPr>
          <a:xfrm>
            <a:off x="3917093" y="1826393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1E4792-C6AD-49A1-AEC9-E8FD419A82A6}"/>
              </a:ext>
            </a:extLst>
          </p:cNvPr>
          <p:cNvSpPr txBox="1"/>
          <p:nvPr/>
        </p:nvSpPr>
        <p:spPr>
          <a:xfrm>
            <a:off x="4309687" y="1846294"/>
            <a:ext cx="331469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CPU Exhausted?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Add a new service instance!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75197BB-3086-4559-A757-88983B90FB6B}"/>
              </a:ext>
            </a:extLst>
          </p:cNvPr>
          <p:cNvSpPr/>
          <p:nvPr/>
        </p:nvSpPr>
        <p:spPr>
          <a:xfrm>
            <a:off x="3917093" y="2581364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4DC783-2767-41D1-BBF2-AAFF9C5C4969}"/>
              </a:ext>
            </a:extLst>
          </p:cNvPr>
          <p:cNvSpPr txBox="1"/>
          <p:nvPr/>
        </p:nvSpPr>
        <p:spPr>
          <a:xfrm>
            <a:off x="4309686" y="2591315"/>
            <a:ext cx="332507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Issue with BLUE only?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Switch back to GREEN!</a:t>
            </a:r>
          </a:p>
        </p:txBody>
      </p:sp>
      <p:pic>
        <p:nvPicPr>
          <p:cNvPr id="25" name="Picture 12" descr="Image result for pagerduty icon">
            <a:extLst>
              <a:ext uri="{FF2B5EF4-FFF2-40B4-BE49-F238E27FC236}">
                <a16:creationId xmlns:a16="http://schemas.microsoft.com/office/drawing/2014/main" id="{F6EEE9B2-BD47-49BB-908A-4692CEBA6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22907" y="758543"/>
            <a:ext cx="329523" cy="329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4" descr="Image result for servicenow icon">
            <a:extLst>
              <a:ext uri="{FF2B5EF4-FFF2-40B4-BE49-F238E27FC236}">
                <a16:creationId xmlns:a16="http://schemas.microsoft.com/office/drawing/2014/main" id="{6FCB76CE-8051-44C5-A1F7-8702AA666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8793" y="754144"/>
            <a:ext cx="342160" cy="34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6" descr="Image result for xmatters icon">
            <a:extLst>
              <a:ext uri="{FF2B5EF4-FFF2-40B4-BE49-F238E27FC236}">
                <a16:creationId xmlns:a16="http://schemas.microsoft.com/office/drawing/2014/main" id="{9ADBE735-D0A3-44E5-8341-B486C34C6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16368" y="770466"/>
            <a:ext cx="320471" cy="320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2" descr="Image result for electriccloud logo">
            <a:extLst>
              <a:ext uri="{FF2B5EF4-FFF2-40B4-BE49-F238E27FC236}">
                <a16:creationId xmlns:a16="http://schemas.microsoft.com/office/drawing/2014/main" id="{61F98464-8F05-4706-81AA-91E5228D7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06423" y="1366271"/>
            <a:ext cx="381108" cy="381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Image result for jira logo">
            <a:extLst>
              <a:ext uri="{FF2B5EF4-FFF2-40B4-BE49-F238E27FC236}">
                <a16:creationId xmlns:a16="http://schemas.microsoft.com/office/drawing/2014/main" id="{6F8BCA9F-AD5B-4BC7-93F8-D49334D1A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61464" y="700874"/>
            <a:ext cx="417686" cy="41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 descr="Image result for slack icon">
            <a:extLst>
              <a:ext uri="{FF2B5EF4-FFF2-40B4-BE49-F238E27FC236}">
                <a16:creationId xmlns:a16="http://schemas.microsoft.com/office/drawing/2014/main" id="{0BCC15FB-AF27-4CD2-9F22-81CF14F42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4384" y="725652"/>
            <a:ext cx="380016" cy="380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Image result for hipchat logo">
            <a:extLst>
              <a:ext uri="{FF2B5EF4-FFF2-40B4-BE49-F238E27FC236}">
                <a16:creationId xmlns:a16="http://schemas.microsoft.com/office/drawing/2014/main" id="{F7245318-9480-42E8-91B6-F0FFB899B4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005" t="15368" r="11964" b="13755"/>
          <a:stretch/>
        </p:blipFill>
        <p:spPr bwMode="auto">
          <a:xfrm>
            <a:off x="6376355" y="703298"/>
            <a:ext cx="413154" cy="40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Image result for bmc remedy logo">
            <a:extLst>
              <a:ext uri="{FF2B5EF4-FFF2-40B4-BE49-F238E27FC236}">
                <a16:creationId xmlns:a16="http://schemas.microsoft.com/office/drawing/2014/main" id="{C42D4267-F737-4DB7-8B14-88402D8E3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51102" y="733720"/>
            <a:ext cx="291348" cy="367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rrow: Right 32">
            <a:extLst>
              <a:ext uri="{FF2B5EF4-FFF2-40B4-BE49-F238E27FC236}">
                <a16:creationId xmlns:a16="http://schemas.microsoft.com/office/drawing/2014/main" id="{9D30D61C-1CE4-4FB9-B6EC-71A8D9A85A82}"/>
              </a:ext>
            </a:extLst>
          </p:cNvPr>
          <p:cNvSpPr/>
          <p:nvPr/>
        </p:nvSpPr>
        <p:spPr>
          <a:xfrm>
            <a:off x="2227531" y="695340"/>
            <a:ext cx="1526918" cy="50608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?Escalate at 2AM?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DC9EAF0-0D56-48CE-A144-6B82B61CDAB4}"/>
              </a:ext>
            </a:extLst>
          </p:cNvPr>
          <p:cNvSpPr/>
          <p:nvPr/>
        </p:nvSpPr>
        <p:spPr>
          <a:xfrm>
            <a:off x="3917093" y="2204714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10FC011-8A07-4B6B-A3D5-A3AAD5AC01C0}"/>
              </a:ext>
            </a:extLst>
          </p:cNvPr>
          <p:cNvSpPr txBox="1"/>
          <p:nvPr/>
        </p:nvSpPr>
        <p:spPr>
          <a:xfrm>
            <a:off x="4309687" y="2214665"/>
            <a:ext cx="42767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High Garbage Collection?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Adjust/Revert Memory Settings!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1685613-C55A-470D-9A4C-2466BAD2347C}"/>
              </a:ext>
            </a:extLst>
          </p:cNvPr>
          <p:cNvSpPr/>
          <p:nvPr/>
        </p:nvSpPr>
        <p:spPr>
          <a:xfrm>
            <a:off x="3917093" y="2943616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4CCD72-F66C-4D1D-8CE0-188630500CA7}"/>
              </a:ext>
            </a:extLst>
          </p:cNvPr>
          <p:cNvSpPr txBox="1"/>
          <p:nvPr/>
        </p:nvSpPr>
        <p:spPr>
          <a:xfrm>
            <a:off x="4309687" y="2953565"/>
            <a:ext cx="23593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Hung threads?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Restart Service!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350B2C8-8104-44EB-9F06-5D0105877B75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08660" y="1396272"/>
            <a:ext cx="300997" cy="365663"/>
          </a:xfrm>
          <a:prstGeom prst="rect">
            <a:avLst/>
          </a:prstGeom>
        </p:spPr>
      </p:pic>
      <p:pic>
        <p:nvPicPr>
          <p:cNvPr id="39" name="Picture 2" descr="Image result for ansible">
            <a:extLst>
              <a:ext uri="{FF2B5EF4-FFF2-40B4-BE49-F238E27FC236}">
                <a16:creationId xmlns:a16="http://schemas.microsoft.com/office/drawing/2014/main" id="{DC2BBB6E-ACBD-4DD2-A40B-E9E2253190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112"/>
          <a:stretch/>
        </p:blipFill>
        <p:spPr bwMode="auto">
          <a:xfrm>
            <a:off x="4551958" y="1416954"/>
            <a:ext cx="320145" cy="33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8" descr="https://puppet.com/themes/hoverboard/images/puppet-logo/puppet-logo-amber-white-lg.png">
            <a:extLst>
              <a:ext uri="{FF2B5EF4-FFF2-40B4-BE49-F238E27FC236}">
                <a16:creationId xmlns:a16="http://schemas.microsoft.com/office/drawing/2014/main" id="{BECB826D-1EEF-48B2-B467-13BB36F026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168871" y="1407281"/>
            <a:ext cx="243022" cy="36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0" descr="Image result for chef software logo">
            <a:extLst>
              <a:ext uri="{FF2B5EF4-FFF2-40B4-BE49-F238E27FC236}">
                <a16:creationId xmlns:a16="http://schemas.microsoft.com/office/drawing/2014/main" id="{4C1997CC-D4ED-4DEA-AC7F-001D2E7116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191" r="20361" b="33875"/>
          <a:stretch/>
        </p:blipFill>
        <p:spPr bwMode="auto">
          <a:xfrm>
            <a:off x="3893600" y="1407282"/>
            <a:ext cx="361591" cy="354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Image result for jira logo">
            <a:extLst>
              <a:ext uri="{FF2B5EF4-FFF2-40B4-BE49-F238E27FC236}">
                <a16:creationId xmlns:a16="http://schemas.microsoft.com/office/drawing/2014/main" id="{D14569F8-E656-4B37-817E-772517A3C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62904" y="3195331"/>
            <a:ext cx="514738" cy="51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57DC7F76-A5B8-4A1D-92E0-16BC7C97656B}"/>
              </a:ext>
            </a:extLst>
          </p:cNvPr>
          <p:cNvSpPr/>
          <p:nvPr/>
        </p:nvSpPr>
        <p:spPr>
          <a:xfrm>
            <a:off x="3929137" y="3942887"/>
            <a:ext cx="321906" cy="2969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FF2230-4EC9-4D98-8434-7162A8916A89}"/>
              </a:ext>
            </a:extLst>
          </p:cNvPr>
          <p:cNvSpPr txBox="1"/>
          <p:nvPr/>
        </p:nvSpPr>
        <p:spPr>
          <a:xfrm>
            <a:off x="4326623" y="3948341"/>
            <a:ext cx="235455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Still ongoing?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Initiate Rollback!</a:t>
            </a:r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556742E1-5024-45C4-A08E-5646E70482AC}"/>
              </a:ext>
            </a:extLst>
          </p:cNvPr>
          <p:cNvSpPr/>
          <p:nvPr/>
        </p:nvSpPr>
        <p:spPr>
          <a:xfrm>
            <a:off x="6747514" y="4497498"/>
            <a:ext cx="1526918" cy="50608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Escalate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20A4143-965E-47C6-BAA4-0519062A5300}"/>
              </a:ext>
            </a:extLst>
          </p:cNvPr>
          <p:cNvSpPr/>
          <p:nvPr/>
        </p:nvSpPr>
        <p:spPr>
          <a:xfrm>
            <a:off x="3929137" y="4651079"/>
            <a:ext cx="321906" cy="2969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D880C12-B77A-44C1-A2E7-537BA3E62C97}"/>
              </a:ext>
            </a:extLst>
          </p:cNvPr>
          <p:cNvSpPr txBox="1"/>
          <p:nvPr/>
        </p:nvSpPr>
        <p:spPr>
          <a:xfrm>
            <a:off x="4326623" y="4656534"/>
            <a:ext cx="113524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Still ongoing?</a:t>
            </a:r>
            <a:endParaRPr lang="en-US" sz="135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1A0CA24-07E8-4556-9C82-0C97E381D057}"/>
              </a:ext>
            </a:extLst>
          </p:cNvPr>
          <p:cNvCxnSpPr/>
          <p:nvPr/>
        </p:nvCxnSpPr>
        <p:spPr>
          <a:xfrm>
            <a:off x="2203903" y="1243448"/>
            <a:ext cx="6404905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7F8584F6-0678-46F9-B69F-DFF5E334F3FE}"/>
              </a:ext>
            </a:extLst>
          </p:cNvPr>
          <p:cNvSpPr/>
          <p:nvPr/>
        </p:nvSpPr>
        <p:spPr>
          <a:xfrm>
            <a:off x="1615389" y="4727120"/>
            <a:ext cx="321906" cy="2969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5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144FED3-038D-452C-8136-48F02E15F6BD}"/>
              </a:ext>
            </a:extLst>
          </p:cNvPr>
          <p:cNvSpPr/>
          <p:nvPr/>
        </p:nvSpPr>
        <p:spPr>
          <a:xfrm>
            <a:off x="1615389" y="4349048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1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986C297-988B-465C-8A2E-DBCADB9BE705}"/>
              </a:ext>
            </a:extLst>
          </p:cNvPr>
          <p:cNvSpPr/>
          <p:nvPr/>
        </p:nvSpPr>
        <p:spPr>
          <a:xfrm>
            <a:off x="1615389" y="3822526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207E826-D9E6-4666-B81D-5ECFE634EB2C}"/>
              </a:ext>
            </a:extLst>
          </p:cNvPr>
          <p:cNvSpPr/>
          <p:nvPr/>
        </p:nvSpPr>
        <p:spPr>
          <a:xfrm>
            <a:off x="1615389" y="3363143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3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D65B436-661B-45DA-BAA0-2A24975303B7}"/>
              </a:ext>
            </a:extLst>
          </p:cNvPr>
          <p:cNvSpPr/>
          <p:nvPr/>
        </p:nvSpPr>
        <p:spPr>
          <a:xfrm>
            <a:off x="1615389" y="2539721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4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4C8B8A5F-8A1B-4197-8DD3-D1C1EAFFD5C8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8459"/>
          <a:stretch/>
        </p:blipFill>
        <p:spPr>
          <a:xfrm>
            <a:off x="79918" y="627534"/>
            <a:ext cx="2068580" cy="735923"/>
          </a:xfrm>
          <a:prstGeom prst="rect">
            <a:avLst/>
          </a:prstGeom>
        </p:spPr>
      </p:pic>
      <p:pic>
        <p:nvPicPr>
          <p:cNvPr id="55" name="Picture 8" descr="Image result for git logo">
            <a:extLst>
              <a:ext uri="{FF2B5EF4-FFF2-40B4-BE49-F238E27FC236}">
                <a16:creationId xmlns:a16="http://schemas.microsoft.com/office/drawing/2014/main" id="{705C85C1-9D73-47BA-B49D-184E292721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4879"/>
          <a:stretch/>
        </p:blipFill>
        <p:spPr bwMode="auto">
          <a:xfrm>
            <a:off x="8455629" y="3924828"/>
            <a:ext cx="389849" cy="36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Arrow: Right 55">
            <a:extLst>
              <a:ext uri="{FF2B5EF4-FFF2-40B4-BE49-F238E27FC236}">
                <a16:creationId xmlns:a16="http://schemas.microsoft.com/office/drawing/2014/main" id="{DCD4FB53-65A6-4410-9F91-92BE899B9A45}"/>
              </a:ext>
            </a:extLst>
          </p:cNvPr>
          <p:cNvSpPr/>
          <p:nvPr/>
        </p:nvSpPr>
        <p:spPr>
          <a:xfrm>
            <a:off x="6751471" y="3853125"/>
            <a:ext cx="1526918" cy="50608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Mark Bad Commits</a:t>
            </a:r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D4BEC48E-52F5-43D5-B670-A7939E9BAC67}"/>
              </a:ext>
            </a:extLst>
          </p:cNvPr>
          <p:cNvSpPr/>
          <p:nvPr/>
        </p:nvSpPr>
        <p:spPr>
          <a:xfrm>
            <a:off x="6760884" y="3218553"/>
            <a:ext cx="1513548" cy="506085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 Dev Tickets</a:t>
            </a:r>
          </a:p>
        </p:txBody>
      </p:sp>
      <p:pic>
        <p:nvPicPr>
          <p:cNvPr id="58" name="Picture 14" descr="Image result for servicenow icon">
            <a:extLst>
              <a:ext uri="{FF2B5EF4-FFF2-40B4-BE49-F238E27FC236}">
                <a16:creationId xmlns:a16="http://schemas.microsoft.com/office/drawing/2014/main" id="{5A876A63-35C7-4FBF-B500-CF1BDDDA8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55630" y="4545826"/>
            <a:ext cx="387709" cy="387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403D07E-7008-43D0-9976-BF237CC2C1F2}"/>
              </a:ext>
            </a:extLst>
          </p:cNvPr>
          <p:cNvCxnSpPr/>
          <p:nvPr/>
        </p:nvCxnSpPr>
        <p:spPr>
          <a:xfrm>
            <a:off x="3917095" y="3784456"/>
            <a:ext cx="5088302" cy="17308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2B64513-E8B5-4B0C-BF29-C945F32C553A}"/>
              </a:ext>
            </a:extLst>
          </p:cNvPr>
          <p:cNvCxnSpPr/>
          <p:nvPr/>
        </p:nvCxnSpPr>
        <p:spPr>
          <a:xfrm>
            <a:off x="3929138" y="4440098"/>
            <a:ext cx="5076259" cy="1479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E86B7D3-4608-4785-9F90-D879947D3FC2}"/>
              </a:ext>
            </a:extLst>
          </p:cNvPr>
          <p:cNvSpPr txBox="1"/>
          <p:nvPr/>
        </p:nvSpPr>
        <p:spPr>
          <a:xfrm>
            <a:off x="8256647" y="643421"/>
            <a:ext cx="47641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3300" dirty="0">
                <a:solidFill>
                  <a:prstClr val="black"/>
                </a:solidFill>
                <a:latin typeface="Calibri" panose="020F0502020204030204"/>
              </a:rPr>
              <a:t>…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53A972C-8D74-4E6C-82E5-201F64C21BCA}"/>
              </a:ext>
            </a:extLst>
          </p:cNvPr>
          <p:cNvSpPr txBox="1"/>
          <p:nvPr/>
        </p:nvSpPr>
        <p:spPr>
          <a:xfrm>
            <a:off x="8256647" y="1241666"/>
            <a:ext cx="47641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3300" dirty="0">
                <a:solidFill>
                  <a:prstClr val="black"/>
                </a:solidFill>
                <a:latin typeface="Calibri" panose="020F0502020204030204"/>
              </a:rPr>
              <a:t>…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D468013-987C-4995-9EB2-CBF321265C02}"/>
              </a:ext>
            </a:extLst>
          </p:cNvPr>
          <p:cNvSpPr/>
          <p:nvPr/>
        </p:nvSpPr>
        <p:spPr>
          <a:xfrm>
            <a:off x="401871" y="1068154"/>
            <a:ext cx="377759" cy="198511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A4FA870-53A5-437B-92A8-BBD44853F2BC}"/>
              </a:ext>
            </a:extLst>
          </p:cNvPr>
          <p:cNvSpPr/>
          <p:nvPr/>
        </p:nvSpPr>
        <p:spPr>
          <a:xfrm>
            <a:off x="1330559" y="1068154"/>
            <a:ext cx="377759" cy="198511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DFDEE03-AD0A-48FA-A35A-23DA3D39D34E}"/>
              </a:ext>
            </a:extLst>
          </p:cNvPr>
          <p:cNvSpPr txBox="1"/>
          <p:nvPr/>
        </p:nvSpPr>
        <p:spPr>
          <a:xfrm>
            <a:off x="4326623" y="3346681"/>
            <a:ext cx="14860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Impact Mitigated?</a:t>
            </a:r>
            <a:endParaRPr lang="en-US" sz="135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EF1EA5A-A108-4709-A36C-04A5BE984105}"/>
              </a:ext>
            </a:extLst>
          </p:cNvPr>
          <p:cNvSpPr/>
          <p:nvPr/>
        </p:nvSpPr>
        <p:spPr>
          <a:xfrm>
            <a:off x="3917093" y="3333635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897EFA8D-DCB8-40F9-AD9F-5B00DF6F3F32}"/>
              </a:ext>
            </a:extLst>
          </p:cNvPr>
          <p:cNvSpPr/>
          <p:nvPr/>
        </p:nvSpPr>
        <p:spPr>
          <a:xfrm>
            <a:off x="1386410" y="1616045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68" name="Picture 2" descr="Image result for kubernetes">
            <a:extLst>
              <a:ext uri="{FF2B5EF4-FFF2-40B4-BE49-F238E27FC236}">
                <a16:creationId xmlns:a16="http://schemas.microsoft.com/office/drawing/2014/main" id="{71291939-C4ED-4839-9F91-A79D78CDA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23049" y="1352069"/>
            <a:ext cx="395505" cy="39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4" descr="Image result for docker swarm logo">
            <a:extLst>
              <a:ext uri="{FF2B5EF4-FFF2-40B4-BE49-F238E27FC236}">
                <a16:creationId xmlns:a16="http://schemas.microsoft.com/office/drawing/2014/main" id="{716C9661-9532-45C5-9FD2-AF82DB91B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84299" y="1380898"/>
            <a:ext cx="441984" cy="367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8487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/>
      <p:bldP spid="23" grpId="0" animBg="1"/>
      <p:bldP spid="24" grpId="0"/>
      <p:bldP spid="33" grpId="0" animBg="1"/>
      <p:bldP spid="34" grpId="0" animBg="1"/>
      <p:bldP spid="35" grpId="0"/>
      <p:bldP spid="36" grpId="0" animBg="1"/>
      <p:bldP spid="37" grpId="0"/>
      <p:bldP spid="43" grpId="0" animBg="1"/>
      <p:bldP spid="44" grpId="0"/>
      <p:bldP spid="45" grpId="0" animBg="1"/>
      <p:bldP spid="46" grpId="0" animBg="1"/>
      <p:bldP spid="47" grpId="0"/>
      <p:bldP spid="49" grpId="0" animBg="1"/>
      <p:bldP spid="50" grpId="0" animBg="1"/>
      <p:bldP spid="51" grpId="0" animBg="1"/>
      <p:bldP spid="52" grpId="0" animBg="1"/>
      <p:bldP spid="53" grpId="0" animBg="1"/>
      <p:bldP spid="56" grpId="0" animBg="1"/>
      <p:bldP spid="57" grpId="0" animBg="1"/>
      <p:bldP spid="61" grpId="0"/>
      <p:bldP spid="62" grpId="0"/>
      <p:bldP spid="65" grpId="0"/>
      <p:bldP spid="66" grpId="0" animBg="1"/>
      <p:bldP spid="6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Automated Rollbacks with AWS Lambda and AWS </a:t>
            </a:r>
            <a:r>
              <a:rPr lang="en-US" dirty="0" err="1"/>
              <a:t>CodeDeploy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A51E0-A90E-431F-AE17-497C32EA1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628" y="930345"/>
            <a:ext cx="2006108" cy="14955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58D178-8CFC-4591-81D5-19E54527A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007" y="895369"/>
            <a:ext cx="3718322" cy="163232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74BAFA76-8E38-44E9-8110-104CF9B84ED8}"/>
              </a:ext>
            </a:extLst>
          </p:cNvPr>
          <p:cNvSpPr/>
          <p:nvPr/>
        </p:nvSpPr>
        <p:spPr>
          <a:xfrm>
            <a:off x="2674049" y="1360226"/>
            <a:ext cx="1969389" cy="63579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#1: Push Deployment Information,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e.g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DeploymentId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DD0BAC-76D4-41E6-91B3-155A02621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629" y="2750641"/>
            <a:ext cx="2314898" cy="1050278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5C4D445C-D6B4-4D21-BE1B-4C5F4C4E42A0}"/>
              </a:ext>
            </a:extLst>
          </p:cNvPr>
          <p:cNvSpPr/>
          <p:nvPr/>
        </p:nvSpPr>
        <p:spPr>
          <a:xfrm>
            <a:off x="2787817" y="3180611"/>
            <a:ext cx="2091364" cy="42320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#2: Calling Lambda via API Gateway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DD26E1-7A36-45ED-9FDC-D00A08539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6768" y="3098648"/>
            <a:ext cx="566586" cy="6242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EC5399-C153-4C0C-A695-DD31D013DF75}"/>
              </a:ext>
            </a:extLst>
          </p:cNvPr>
          <p:cNvSpPr txBox="1"/>
          <p:nvPr/>
        </p:nvSpPr>
        <p:spPr>
          <a:xfrm>
            <a:off x="4676075" y="3809462"/>
            <a:ext cx="1667973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handleDynatraceProblemNotification</a:t>
            </a:r>
            <a:endParaRPr lang="en-US" sz="900" i="1" u="sng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A8CF63C-3ECF-4705-B004-864D063A5634}"/>
              </a:ext>
            </a:extLst>
          </p:cNvPr>
          <p:cNvCxnSpPr/>
          <p:nvPr/>
        </p:nvCxnSpPr>
        <p:spPr>
          <a:xfrm>
            <a:off x="250031" y="2657475"/>
            <a:ext cx="8458200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4" descr="Image result for aws codedeploy icon">
            <a:extLst>
              <a:ext uri="{FF2B5EF4-FFF2-40B4-BE49-F238E27FC236}">
                <a16:creationId xmlns:a16="http://schemas.microsoft.com/office/drawing/2014/main" id="{79BC8B5D-C734-4D0A-9171-AAE05C7A4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75223" y="3098648"/>
            <a:ext cx="692672" cy="692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57588B02-02D6-4E12-8852-A72ADFDD81FC}"/>
              </a:ext>
            </a:extLst>
          </p:cNvPr>
          <p:cNvSpPr/>
          <p:nvPr/>
        </p:nvSpPr>
        <p:spPr>
          <a:xfrm>
            <a:off x="6023382" y="3118404"/>
            <a:ext cx="1504657" cy="62933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#4: Redeploy previous revision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E7CBA23A-7EB2-49C2-A9E1-1DAEF1E4672D}"/>
              </a:ext>
            </a:extLst>
          </p:cNvPr>
          <p:cNvSpPr/>
          <p:nvPr/>
        </p:nvSpPr>
        <p:spPr>
          <a:xfrm rot="5400000">
            <a:off x="5271182" y="2635930"/>
            <a:ext cx="47775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8C5F9C6-2B91-4951-8D00-9D88C005C8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628" y="3098648"/>
            <a:ext cx="2285351" cy="192036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CB57178-62B9-4D78-8712-D6C303FEBDD9}"/>
              </a:ext>
            </a:extLst>
          </p:cNvPr>
          <p:cNvSpPr txBox="1"/>
          <p:nvPr/>
        </p:nvSpPr>
        <p:spPr>
          <a:xfrm>
            <a:off x="5714521" y="2665501"/>
            <a:ext cx="1734685" cy="395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050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Uses Dynatrace Events API </a:t>
            </a:r>
          </a:p>
          <a:p>
            <a:pPr defTabSz="685800">
              <a:lnSpc>
                <a:spcPct val="120000"/>
              </a:lnSpc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to pull CUSTOM_DEPLOYMENT events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5F5FD0A-3E11-4210-A292-8A76ACCCF60E}"/>
              </a:ext>
            </a:extLst>
          </p:cNvPr>
          <p:cNvGrpSpPr/>
          <p:nvPr/>
        </p:nvGrpSpPr>
        <p:grpSpPr>
          <a:xfrm>
            <a:off x="2787817" y="4112925"/>
            <a:ext cx="2805740" cy="830101"/>
            <a:chOff x="2787817" y="4112925"/>
            <a:chExt cx="2805740" cy="830101"/>
          </a:xfrm>
        </p:grpSpPr>
        <p:sp>
          <p:nvSpPr>
            <p:cNvPr id="16" name="Arrow: Bent 15">
              <a:extLst>
                <a:ext uri="{FF2B5EF4-FFF2-40B4-BE49-F238E27FC236}">
                  <a16:creationId xmlns:a16="http://schemas.microsoft.com/office/drawing/2014/main" id="{80F71EA4-3EFE-4918-91B9-7C68EEBA3F6D}"/>
                </a:ext>
              </a:extLst>
            </p:cNvPr>
            <p:cNvSpPr/>
            <p:nvPr/>
          </p:nvSpPr>
          <p:spPr>
            <a:xfrm rot="10800000">
              <a:off x="2787817" y="4112925"/>
              <a:ext cx="2805740" cy="830101"/>
            </a:xfrm>
            <a:prstGeom prst="bentArrow">
              <a:avLst>
                <a:gd name="adj1" fmla="val 26083"/>
                <a:gd name="adj2" fmla="val 33439"/>
                <a:gd name="adj3" fmla="val 25000"/>
                <a:gd name="adj4" fmla="val 4375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4FE187F-E315-4A00-ACDC-2BA74211FA6D}"/>
                </a:ext>
              </a:extLst>
            </p:cNvPr>
            <p:cNvSpPr txBox="1"/>
            <p:nvPr/>
          </p:nvSpPr>
          <p:spPr>
            <a:xfrm>
              <a:off x="2987824" y="4580600"/>
              <a:ext cx="2300821" cy="1939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 defTabSz="685800">
                <a:defRPr sz="900">
                  <a:solidFill>
                    <a:srgbClr val="FFFFFF"/>
                  </a:solidFill>
                  <a:latin typeface="Calibri Light" charset="0"/>
                  <a:ea typeface="Calibri Light" charset="0"/>
                  <a:cs typeface="Calibri Light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dirty="0"/>
                <a:t>#5: Push comment to Dynatrace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086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4" grpId="0" animBg="1"/>
      <p:bldP spid="15" grpId="0" animBg="1"/>
      <p:bldP spid="1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Simulating Different “Bad” Builds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35222DB-07F3-43F8-8F70-B3B46C4CA3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8080774" cy="364459"/>
          </a:xfrm>
        </p:spPr>
        <p:txBody>
          <a:bodyPr/>
          <a:lstStyle/>
          <a:p>
            <a:r>
              <a:rPr lang="en-US" dirty="0"/>
              <a:t>Application looks for </a:t>
            </a:r>
            <a:r>
              <a:rPr lang="en-US" dirty="0" err="1"/>
              <a:t>Env</a:t>
            </a:r>
            <a:r>
              <a:rPr lang="en-US" dirty="0"/>
              <a:t> variable BUILD_NUMBER during startup. Allowed values, 1, 2, 3, 4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2F34E18A-34BD-4FFD-B560-ACA373C15A3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84933" y="1504765"/>
          <a:ext cx="4781365" cy="1390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2441">
                  <a:extLst>
                    <a:ext uri="{9D8B030D-6E8A-4147-A177-3AD203B41FA5}">
                      <a16:colId xmlns:a16="http://schemas.microsoft.com/office/drawing/2014/main" val="613651290"/>
                    </a:ext>
                  </a:extLst>
                </a:gridCol>
                <a:gridCol w="3488924">
                  <a:extLst>
                    <a:ext uri="{9D8B030D-6E8A-4147-A177-3AD203B41FA5}">
                      <a16:colId xmlns:a16="http://schemas.microsoft.com/office/drawing/2014/main" val="1660718562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Build Number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Behavior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31023282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No Problem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6745595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50% of requests return HTTP 500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6055322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No Problem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0578837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Staging OK. 10% Requests fail in Production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829857438"/>
                  </a:ext>
                </a:extLst>
              </a:tr>
            </a:tbl>
          </a:graphicData>
        </a:graphic>
      </p:graphicFrame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D99745A5-4642-4B0D-81A6-2C0281377A26}"/>
              </a:ext>
            </a:extLst>
          </p:cNvPr>
          <p:cNvSpPr txBox="1">
            <a:spLocks/>
          </p:cNvSpPr>
          <p:nvPr/>
        </p:nvSpPr>
        <p:spPr>
          <a:xfrm>
            <a:off x="523873" y="3158867"/>
            <a:ext cx="8080774" cy="364459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Wingdings" charset="2"/>
              <a:buChar char="§"/>
              <a:defRPr sz="2000" b="0" i="0" kern="120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To Deploy a different build: </a:t>
            </a:r>
          </a:p>
          <a:p>
            <a:pPr lvl="1"/>
            <a:r>
              <a:rPr lang="en-US" sz="1350" dirty="0"/>
              <a:t>From </a:t>
            </a:r>
            <a:r>
              <a:rPr lang="en-US" sz="1350" dirty="0" err="1"/>
              <a:t>appbuilds_readytodeploy</a:t>
            </a:r>
            <a:r>
              <a:rPr lang="en-US" sz="1350" dirty="0"/>
              <a:t>\app_buildX.zip rename to app.zip</a:t>
            </a:r>
          </a:p>
          <a:p>
            <a:pPr lvl="1"/>
            <a:r>
              <a:rPr lang="en-US" sz="1350" dirty="0"/>
              <a:t>Upload app.zip and overwrite existing app.zip in your S3 bucket</a:t>
            </a:r>
          </a:p>
          <a:p>
            <a:pPr lvl="1"/>
            <a:r>
              <a:rPr lang="en-US" sz="1350" dirty="0"/>
              <a:t>In your AWS </a:t>
            </a:r>
            <a:r>
              <a:rPr lang="en-US" sz="1350" dirty="0" err="1"/>
              <a:t>CodePipeline</a:t>
            </a:r>
            <a:r>
              <a:rPr lang="en-US" sz="1350" dirty="0"/>
              <a:t> click on “Release change”</a:t>
            </a:r>
          </a:p>
        </p:txBody>
      </p:sp>
    </p:spTree>
    <p:extLst>
      <p:ext uri="{BB962C8B-B14F-4D97-AF65-F5344CB8AC3E}">
        <p14:creationId xmlns:p14="http://schemas.microsoft.com/office/powerpoint/2010/main" val="169682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6BA6-B67F-4158-830B-84AC325587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92" y="2067694"/>
            <a:ext cx="7560840" cy="803672"/>
          </a:xfrm>
        </p:spPr>
        <p:txBody>
          <a:bodyPr/>
          <a:lstStyle/>
          <a:p>
            <a:r>
              <a:rPr lang="en-US" sz="3200" dirty="0"/>
              <a:t>Additional Features to Explore</a:t>
            </a:r>
            <a:br>
              <a:rPr lang="en-US" dirty="0"/>
            </a:br>
            <a:r>
              <a:rPr lang="en-US" dirty="0"/>
              <a:t>Service Naming Rules, Log Based Events, …</a:t>
            </a:r>
          </a:p>
        </p:txBody>
      </p:sp>
    </p:spTree>
    <p:extLst>
      <p:ext uri="{BB962C8B-B14F-4D97-AF65-F5344CB8AC3E}">
        <p14:creationId xmlns:p14="http://schemas.microsoft.com/office/powerpoint/2010/main" val="29237839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Additional Features to Explore: Nicer Service Names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D51184-C155-489F-99D7-AC976895BA0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4676" y="2607456"/>
            <a:ext cx="3509963" cy="1633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2D96CC8-E77B-4941-B17C-AF27542D34D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23328" y="2617320"/>
            <a:ext cx="3509963" cy="1623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4C861B1-1B58-40D1-AC39-18A635A2E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098" y="1067213"/>
            <a:ext cx="2287464" cy="9435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09F0FD95-BEFD-4B71-895E-74B7FFEE3B87}"/>
              </a:ext>
            </a:extLst>
          </p:cNvPr>
          <p:cNvSpPr/>
          <p:nvPr/>
        </p:nvSpPr>
        <p:spPr>
          <a:xfrm rot="2842614">
            <a:off x="5146475" y="2127386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4785C24A-3013-41DD-A8E2-2783E1DF6AD7}"/>
              </a:ext>
            </a:extLst>
          </p:cNvPr>
          <p:cNvSpPr/>
          <p:nvPr/>
        </p:nvSpPr>
        <p:spPr>
          <a:xfrm rot="8028148">
            <a:off x="3073653" y="2129831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3345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7A19FB2-4ACF-4C3C-A40F-5CDED45E8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195486"/>
            <a:ext cx="8080774" cy="501720"/>
          </a:xfrm>
        </p:spPr>
        <p:txBody>
          <a:bodyPr/>
          <a:lstStyle/>
          <a:p>
            <a:r>
              <a:rPr lang="en-US" dirty="0"/>
              <a:t>Service Naming Rules: Distinguish services between Staging and Production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9F4522-5D42-439E-810F-998D1668B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788" y="771550"/>
            <a:ext cx="7412855" cy="4136158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8D87E135-0DE6-4C9B-BEA2-EC28D0A23A6B}"/>
              </a:ext>
            </a:extLst>
          </p:cNvPr>
          <p:cNvSpPr/>
          <p:nvPr/>
        </p:nvSpPr>
        <p:spPr>
          <a:xfrm>
            <a:off x="357880" y="3296327"/>
            <a:ext cx="735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#1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939CEE8-E05F-46EF-8EE0-A30F4F9B2301}"/>
              </a:ext>
            </a:extLst>
          </p:cNvPr>
          <p:cNvSpPr/>
          <p:nvPr/>
        </p:nvSpPr>
        <p:spPr>
          <a:xfrm flipH="1">
            <a:off x="3114674" y="1453239"/>
            <a:ext cx="70008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#2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879E3408-A0B1-4F00-8455-A7870E3BFD78}"/>
              </a:ext>
            </a:extLst>
          </p:cNvPr>
          <p:cNvSpPr/>
          <p:nvPr/>
        </p:nvSpPr>
        <p:spPr>
          <a:xfrm flipH="1">
            <a:off x="4343398" y="2770143"/>
            <a:ext cx="3371852" cy="49010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DEPLOYMENT_GROUP_NAME/Detected </a:t>
            </a: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ServiceName</a:t>
            </a:r>
            <a:endParaRPr lang="en-US" sz="10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0A15547-42B8-486C-B40D-33EA8465E1FA}"/>
              </a:ext>
            </a:extLst>
          </p:cNvPr>
          <p:cNvSpPr/>
          <p:nvPr/>
        </p:nvSpPr>
        <p:spPr>
          <a:xfrm flipH="1">
            <a:off x="3643310" y="2505399"/>
            <a:ext cx="70008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#3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C989A81-587A-49A1-AA87-7B84358731E9}"/>
              </a:ext>
            </a:extLst>
          </p:cNvPr>
          <p:cNvSpPr/>
          <p:nvPr/>
        </p:nvSpPr>
        <p:spPr>
          <a:xfrm flipH="1">
            <a:off x="4315170" y="3941794"/>
            <a:ext cx="340007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Only when DEPLOYMENT_GROUP_NAME exists</a:t>
            </a:r>
          </a:p>
        </p:txBody>
      </p:sp>
    </p:spTree>
    <p:extLst>
      <p:ext uri="{BB962C8B-B14F-4D97-AF65-F5344CB8AC3E}">
        <p14:creationId xmlns:p14="http://schemas.microsoft.com/office/powerpoint/2010/main" val="31678964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6E29E-F010-4BB1-8839-F8BC0E0FC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195486"/>
            <a:ext cx="8080774" cy="501720"/>
          </a:xfrm>
        </p:spPr>
        <p:txBody>
          <a:bodyPr/>
          <a:lstStyle/>
          <a:p>
            <a:r>
              <a:rPr lang="en-US" dirty="0"/>
              <a:t>Log Rule Events: Automated Problem Detection based on custom Log Messages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8078D-4F36-4AE2-8738-794A671B4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410" y="930344"/>
            <a:ext cx="6377700" cy="414573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6C71D76-7977-4B79-9F7B-BE1132A1D217}"/>
              </a:ext>
            </a:extLst>
          </p:cNvPr>
          <p:cNvSpPr/>
          <p:nvPr/>
        </p:nvSpPr>
        <p:spPr>
          <a:xfrm rot="21259942" flipH="1">
            <a:off x="2994936" y="1293680"/>
            <a:ext cx="167933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#1 Define a Name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E98D9D0-2A01-4BDA-A4F7-097AB90455EB}"/>
              </a:ext>
            </a:extLst>
          </p:cNvPr>
          <p:cNvSpPr/>
          <p:nvPr/>
        </p:nvSpPr>
        <p:spPr>
          <a:xfrm rot="21259942" flipH="1">
            <a:off x="4658354" y="1620405"/>
            <a:ext cx="2977783" cy="83940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#2 Create Log Problem if we have more than 0 </a:t>
            </a:r>
            <a:r>
              <a:rPr lang="en-US" sz="1350" dirty="0" err="1">
                <a:latin typeface="Calibri Light" charset="0"/>
                <a:ea typeface="Calibri Light" charset="0"/>
                <a:cs typeface="Calibri Light" charset="0"/>
              </a:rPr>
              <a:t>occurences</a:t>
            </a: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BDFD8A7-C177-4E48-9036-B75F9F02B627}"/>
              </a:ext>
            </a:extLst>
          </p:cNvPr>
          <p:cNvSpPr/>
          <p:nvPr/>
        </p:nvSpPr>
        <p:spPr>
          <a:xfrm rot="21259942" flipH="1">
            <a:off x="3231921" y="3466830"/>
            <a:ext cx="2032007" cy="10573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#3 Select log file from Production and Staging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8ADFF5DD-7A5E-4F91-9144-23DEC7E77A92}"/>
              </a:ext>
            </a:extLst>
          </p:cNvPr>
          <p:cNvSpPr/>
          <p:nvPr/>
        </p:nvSpPr>
        <p:spPr>
          <a:xfrm rot="21259942" flipH="1">
            <a:off x="1898349" y="4738872"/>
            <a:ext cx="851425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#4 Save</a:t>
            </a:r>
          </a:p>
        </p:txBody>
      </p:sp>
    </p:spTree>
    <p:extLst>
      <p:ext uri="{BB962C8B-B14F-4D97-AF65-F5344CB8AC3E}">
        <p14:creationId xmlns:p14="http://schemas.microsoft.com/office/powerpoint/2010/main" val="347362634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B1C11-A12C-42AE-837A-DED166273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267494"/>
            <a:ext cx="8080774" cy="501720"/>
          </a:xfrm>
        </p:spPr>
        <p:txBody>
          <a:bodyPr/>
          <a:lstStyle/>
          <a:p>
            <a:r>
              <a:rPr lang="en-US" dirty="0"/>
              <a:t>Log Rule Events: Automated Problem Detection based on custom Log Messages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680ABA-E4CD-4A79-A103-34345660D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71" y="1016184"/>
            <a:ext cx="7373379" cy="393675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AE64D5E-75C2-462F-A9B5-A164E0F24F66}"/>
              </a:ext>
            </a:extLst>
          </p:cNvPr>
          <p:cNvSpPr/>
          <p:nvPr/>
        </p:nvSpPr>
        <p:spPr>
          <a:xfrm rot="21259942" flipH="1">
            <a:off x="5598901" y="809689"/>
            <a:ext cx="2971340" cy="84386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#1 Browse to /</a:t>
            </a:r>
            <a:r>
              <a:rPr lang="en-US" sz="1350" dirty="0" err="1">
                <a:latin typeface="Calibri Light" charset="0"/>
                <a:ea typeface="Calibri Light" charset="0"/>
                <a:cs typeface="Calibri Light" charset="0"/>
              </a:rPr>
              <a:t>api</a:t>
            </a:r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/</a:t>
            </a:r>
            <a:r>
              <a:rPr lang="en-US" sz="1350" dirty="0" err="1">
                <a:latin typeface="Calibri Light" charset="0"/>
                <a:ea typeface="Calibri Light" charset="0"/>
                <a:cs typeface="Calibri Light" charset="0"/>
              </a:rPr>
              <a:t>causeerror</a:t>
            </a: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That should open a problem ticket!</a:t>
            </a:r>
          </a:p>
        </p:txBody>
      </p:sp>
    </p:spTree>
    <p:extLst>
      <p:ext uri="{BB962C8B-B14F-4D97-AF65-F5344CB8AC3E}">
        <p14:creationId xmlns:p14="http://schemas.microsoft.com/office/powerpoint/2010/main" val="933267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ADC110-6AEB-41A2-929F-3DE1B94B6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get started – we need to copy some files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B21A2B-3735-4DA2-834C-800B55EEFF5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8080774" cy="329379"/>
          </a:xfrm>
        </p:spPr>
        <p:txBody>
          <a:bodyPr/>
          <a:lstStyle/>
          <a:p>
            <a:r>
              <a:rPr lang="en-US" dirty="0"/>
              <a:t>#1: Create a new S3 Bucket in your AWS Account with the name: </a:t>
            </a:r>
            <a:r>
              <a:rPr lang="en-US" b="1" i="1" dirty="0"/>
              <a:t>&lt;</a:t>
            </a:r>
            <a:r>
              <a:rPr lang="en-US" b="1" i="1" dirty="0" err="1"/>
              <a:t>yourlastname</a:t>
            </a:r>
            <a:r>
              <a:rPr lang="en-US" b="1" i="1" dirty="0"/>
              <a:t>&gt;-</a:t>
            </a:r>
            <a:r>
              <a:rPr lang="en-US" b="1" i="1" dirty="0" err="1"/>
              <a:t>dynatracedevops</a:t>
            </a:r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r>
              <a:rPr lang="en-US" sz="1350" dirty="0"/>
              <a:t>#2: Upload all files (including lambda subfolder) from your C:\DynatraceAWSDevOps\copytos3 to this Bucket!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D3564C-6E7C-4B14-A2E8-90D4AA6DA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20" y="1423849"/>
            <a:ext cx="3458688" cy="1820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1D3E9F-5D1B-437E-86F2-8A719B8D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555" y="1423849"/>
            <a:ext cx="3497093" cy="1820883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BED7F8EE-5BA2-4B61-A49B-F6C97CD7945B}"/>
              </a:ext>
            </a:extLst>
          </p:cNvPr>
          <p:cNvSpPr/>
          <p:nvPr/>
        </p:nvSpPr>
        <p:spPr>
          <a:xfrm flipH="1">
            <a:off x="2383971" y="2451569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&lt;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yourname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&gt;-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dynatracedevops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4990E4E-5EAC-449B-80C6-858B813E5B7C}"/>
              </a:ext>
            </a:extLst>
          </p:cNvPr>
          <p:cNvSpPr/>
          <p:nvPr/>
        </p:nvSpPr>
        <p:spPr>
          <a:xfrm flipH="1">
            <a:off x="2383971" y="2894321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Pick your default region!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0BB3FEE-E66B-4A0B-81A7-F0749AF02E32}"/>
              </a:ext>
            </a:extLst>
          </p:cNvPr>
          <p:cNvSpPr/>
          <p:nvPr/>
        </p:nvSpPr>
        <p:spPr>
          <a:xfrm flipH="1">
            <a:off x="6168425" y="2867954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Enable Versioning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4A52BDC3-E124-4C79-ADBA-E1FA2952AADB}"/>
              </a:ext>
            </a:extLst>
          </p:cNvPr>
          <p:cNvSpPr/>
          <p:nvPr/>
        </p:nvSpPr>
        <p:spPr>
          <a:xfrm>
            <a:off x="1763688" y="3891372"/>
            <a:ext cx="1421296" cy="76216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Drag &amp; Drop </a:t>
            </a:r>
          </a:p>
          <a:p>
            <a:pPr algn="ctr" defTabSz="685800"/>
            <a:r>
              <a:rPr lang="en-US" sz="12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or 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Upload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B88C442-4894-4A86-BDCB-7E3654BCA0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301" r="75510" b="14918"/>
          <a:stretch/>
        </p:blipFill>
        <p:spPr>
          <a:xfrm>
            <a:off x="555849" y="3624617"/>
            <a:ext cx="1291001" cy="1295669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35DB2ABA-C14A-4BD4-BB0C-D91B70E3CCB4}"/>
              </a:ext>
            </a:extLst>
          </p:cNvPr>
          <p:cNvSpPr/>
          <p:nvPr/>
        </p:nvSpPr>
        <p:spPr>
          <a:xfrm flipH="1">
            <a:off x="4785767" y="3727081"/>
            <a:ext cx="2149516" cy="12070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Make “ansible-license.txt” + “playbook.yaml” public:</a:t>
            </a:r>
          </a:p>
          <a:p>
            <a:pPr algn="ctr" defTabSz="685800"/>
            <a:r>
              <a:rPr lang="de-AT" sz="1200" b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</a:t>
            </a:r>
            <a:r>
              <a:rPr lang="en-US" sz="1200" b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lick “More -&gt; Make public”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E470AB-DC4F-42D6-BC47-37C65EE620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9458" y="3624617"/>
            <a:ext cx="1291001" cy="143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274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 &amp; Reminders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323530" y="1059585"/>
            <a:ext cx="8496944" cy="3888429"/>
          </a:xfrm>
        </p:spPr>
        <p:txBody>
          <a:bodyPr>
            <a:normAutofit lnSpcReduction="10000"/>
          </a:bodyPr>
          <a:lstStyle/>
          <a:p>
            <a:pPr lvl="0">
              <a:buClr>
                <a:srgbClr val="00A6FB"/>
              </a:buClr>
            </a:pP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Get your Dynatrace SaaS or Managed Trial: </a:t>
            </a:r>
            <a:r>
              <a:rPr lang="en-US" sz="1500" dirty="0">
                <a:solidFill>
                  <a:srgbClr val="454646"/>
                </a:solidFill>
                <a:latin typeface="Calibri Light" charset="0"/>
                <a:hlinkClick r:id="rId2"/>
              </a:rPr>
              <a:t>http://bit.ly/dtsaastrial</a:t>
            </a: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0">
              <a:buClr>
                <a:srgbClr val="00A6FB"/>
              </a:buClr>
            </a:pP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Meetups, User Groups, Workshops: We are happy to present!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All listed here: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3"/>
              </a:rPr>
              <a:t>https://www.dynatrace.com/company/events/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February: Montreal (QC), NYC Meetup, …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March: Atlanta (GA), Columbus (OH), Cincinnati (OH), BTOES, DevOps Days LA, …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April: Denver (CO), Minneapolis (MN),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4"/>
              </a:rPr>
              <a:t>www.devone.at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(Linz, Austria), …</a:t>
            </a:r>
          </a:p>
          <a:p>
            <a:pPr lvl="0">
              <a:buClr>
                <a:srgbClr val="00A6FB"/>
              </a:buClr>
            </a:pP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Online Training Material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University: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5"/>
              </a:rPr>
              <a:t>http://university.dynatrace.com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</a:t>
            </a:r>
            <a:r>
              <a:rPr lang="en-US" sz="1200" dirty="0" err="1">
                <a:solidFill>
                  <a:srgbClr val="454646"/>
                </a:solidFill>
                <a:latin typeface="Calibri Light" charset="0"/>
              </a:rPr>
              <a:t>FullStack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YouTube Playlist: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6"/>
              </a:rPr>
              <a:t>http://bit.ly/oneagenttutorials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Coffee Breaks: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7"/>
              </a:rPr>
              <a:t>http://dynatrace.ai/coffeebreak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Power Demos: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8"/>
              </a:rPr>
              <a:t>https://www.dynatrace.com/demos/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>
              <a:buClr>
                <a:srgbClr val="00A6FB"/>
              </a:buClr>
            </a:pP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Sample Applications, Tutorials &amp; more</a:t>
            </a:r>
          </a:p>
          <a:p>
            <a:pPr lvl="1">
              <a:buClr>
                <a:srgbClr val="00A6FB"/>
              </a:buClr>
            </a:pPr>
            <a:r>
              <a:rPr lang="en-US" sz="1200" dirty="0" err="1">
                <a:solidFill>
                  <a:srgbClr val="454646"/>
                </a:solidFill>
                <a:latin typeface="Calibri Light" charset="0"/>
              </a:rPr>
              <a:t>easyTravel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9"/>
              </a:rPr>
              <a:t>http://bit.ly/dteasytravel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AWS Tutorial w Sample Apps: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10"/>
              </a:rPr>
              <a:t>https://github.com/Dynatrace/AWSMonitoringTutorials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CLI: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11"/>
              </a:rPr>
              <a:t>https://github.com/Dynatrace/dynatrace-cli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>
              <a:buClr>
                <a:srgbClr val="00A6FB"/>
              </a:buClr>
            </a:pPr>
            <a:r>
              <a:rPr lang="en-US" sz="1500" dirty="0" err="1">
                <a:solidFill>
                  <a:srgbClr val="454646"/>
                </a:solidFill>
                <a:latin typeface="Calibri Light" charset="0"/>
              </a:rPr>
              <a:t>PurePerformance</a:t>
            </a: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 Podcast: </a:t>
            </a:r>
            <a:r>
              <a:rPr lang="en-US" sz="1500" dirty="0">
                <a:solidFill>
                  <a:srgbClr val="454646"/>
                </a:solidFill>
                <a:latin typeface="Calibri Light" charset="0"/>
                <a:hlinkClick r:id="rId12"/>
              </a:rPr>
              <a:t>http://bit.ly/pureperf</a:t>
            </a:r>
            <a:endParaRPr lang="en-US" sz="1500" dirty="0">
              <a:solidFill>
                <a:srgbClr val="454646"/>
              </a:solidFill>
              <a:latin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1884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61E82BE-B626-4EB2-8898-B03C44A2E9A4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61</a:t>
            </a:fld>
            <a:endParaRPr lang="en-US" dirty="0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65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584" y="1203598"/>
            <a:ext cx="7344816" cy="803672"/>
          </a:xfrm>
        </p:spPr>
        <p:txBody>
          <a:bodyPr/>
          <a:lstStyle/>
          <a:p>
            <a:r>
              <a:rPr lang="en-US" sz="4800" dirty="0"/>
              <a:t>Launching our Environment</a:t>
            </a:r>
            <a:br>
              <a:rPr lang="en-US" dirty="0"/>
            </a:br>
            <a:r>
              <a:rPr lang="en-US" dirty="0"/>
              <a:t>Our CloudFormation Template will create a </a:t>
            </a:r>
            <a:r>
              <a:rPr lang="en-US" b="1" i="1" dirty="0"/>
              <a:t>Staging</a:t>
            </a:r>
            <a:r>
              <a:rPr lang="en-US" dirty="0"/>
              <a:t> and </a:t>
            </a:r>
            <a:r>
              <a:rPr lang="en-US" b="1" i="1" dirty="0"/>
              <a:t>Production </a:t>
            </a:r>
            <a:r>
              <a:rPr lang="en-US" dirty="0"/>
              <a:t>Linux server, a </a:t>
            </a:r>
            <a:r>
              <a:rPr lang="en-US" b="1" i="1" dirty="0"/>
              <a:t>Pipeline </a:t>
            </a:r>
            <a:r>
              <a:rPr lang="en-US" dirty="0"/>
              <a:t>that deploys a </a:t>
            </a:r>
            <a:r>
              <a:rPr lang="en-US" b="1" i="1" dirty="0"/>
              <a:t>Node.js Microservice </a:t>
            </a:r>
            <a:r>
              <a:rPr lang="en-US" dirty="0"/>
              <a:t>in Staging and then Production and a set of </a:t>
            </a:r>
            <a:r>
              <a:rPr lang="en-US" b="1" i="1" dirty="0"/>
              <a:t>Lambda</a:t>
            </a:r>
            <a:r>
              <a:rPr lang="en-US" dirty="0"/>
              <a:t> functions to link Pipeline with Dynatrace</a:t>
            </a:r>
          </a:p>
        </p:txBody>
      </p:sp>
    </p:spTree>
    <p:extLst>
      <p:ext uri="{BB962C8B-B14F-4D97-AF65-F5344CB8AC3E}">
        <p14:creationId xmlns:p14="http://schemas.microsoft.com/office/powerpoint/2010/main" val="3064399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8F63E-E788-4EBF-8077-ADF8166FE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 Launching the </a:t>
            </a:r>
            <a:r>
              <a:rPr lang="en-US" dirty="0" err="1"/>
              <a:t>CloudFormation</a:t>
            </a:r>
            <a:r>
              <a:rPr lang="en-US" dirty="0"/>
              <a:t>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9CC0C-B301-4668-96EB-87CED66218B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CloudFormation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A declarative way to define AWS Resources, </a:t>
            </a:r>
            <a:r>
              <a:rPr lang="en-US" dirty="0" err="1"/>
              <a:t>e.g</a:t>
            </a:r>
            <a:r>
              <a:rPr lang="en-US" dirty="0"/>
              <a:t>: EC2, </a:t>
            </a:r>
            <a:r>
              <a:rPr lang="en-US" dirty="0" err="1"/>
              <a:t>CodeDeploy</a:t>
            </a:r>
            <a:r>
              <a:rPr lang="en-US" dirty="0"/>
              <a:t>, </a:t>
            </a:r>
            <a:r>
              <a:rPr lang="en-US" dirty="0" err="1"/>
              <a:t>CodePipeline</a:t>
            </a:r>
            <a:r>
              <a:rPr lang="en-US" dirty="0"/>
              <a:t>, Lambda, Roles, ELBs, …</a:t>
            </a:r>
          </a:p>
          <a:p>
            <a:pPr lvl="1"/>
            <a:r>
              <a:rPr lang="en-US" dirty="0"/>
              <a:t>Learn more about </a:t>
            </a:r>
            <a:r>
              <a:rPr lang="en-US" dirty="0" err="1"/>
              <a:t>CloudFormation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https://docs.aws.amazon.com/AWSCloudFormation/latest/UserGuide</a:t>
            </a:r>
            <a:r>
              <a:rPr lang="en-US" dirty="0"/>
              <a:t> </a:t>
            </a:r>
          </a:p>
          <a:p>
            <a:r>
              <a:rPr lang="en-US" dirty="0"/>
              <a:t>Our Steps</a:t>
            </a:r>
          </a:p>
          <a:p>
            <a:pPr lvl="1"/>
            <a:r>
              <a:rPr lang="en-US" dirty="0"/>
              <a:t>In your AWS Console browse to the CloudFormation Service</a:t>
            </a:r>
          </a:p>
        </p:txBody>
      </p:sp>
    </p:spTree>
    <p:extLst>
      <p:ext uri="{BB962C8B-B14F-4D97-AF65-F5344CB8AC3E}">
        <p14:creationId xmlns:p14="http://schemas.microsoft.com/office/powerpoint/2010/main" val="2964865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9A46CA-0D23-47AB-AEF4-77E313B37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 Launching the </a:t>
            </a:r>
            <a:r>
              <a:rPr lang="en-US" dirty="0" err="1"/>
              <a:t>CloudFormation</a:t>
            </a:r>
            <a:r>
              <a:rPr lang="en-US" dirty="0"/>
              <a:t> Stack: Upload Template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98DD94-4C1B-443B-878B-B4818A5B1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30" y="1018903"/>
            <a:ext cx="8329199" cy="3934451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79FD3D28-DD91-4747-809A-1E9EA227A488}"/>
              </a:ext>
            </a:extLst>
          </p:cNvPr>
          <p:cNvSpPr/>
          <p:nvPr/>
        </p:nvSpPr>
        <p:spPr>
          <a:xfrm flipH="1">
            <a:off x="5094514" y="3646820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Upload the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AWSDevOpos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…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json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38119-5FDB-443E-8780-CB38717A2CB4}"/>
              </a:ext>
            </a:extLst>
          </p:cNvPr>
          <p:cNvSpPr/>
          <p:nvPr/>
        </p:nvSpPr>
        <p:spPr>
          <a:xfrm flipH="1">
            <a:off x="8052741" y="930344"/>
            <a:ext cx="1103812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Your region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8971DE1-ED09-40D8-AEDD-B9FF82F7D63D}"/>
              </a:ext>
            </a:extLst>
          </p:cNvPr>
          <p:cNvSpPr/>
          <p:nvPr/>
        </p:nvSpPr>
        <p:spPr>
          <a:xfrm>
            <a:off x="7523593" y="4545082"/>
            <a:ext cx="6786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</a:t>
            </a:r>
          </a:p>
        </p:txBody>
      </p:sp>
    </p:spTree>
    <p:extLst>
      <p:ext uri="{BB962C8B-B14F-4D97-AF65-F5344CB8AC3E}">
        <p14:creationId xmlns:p14="http://schemas.microsoft.com/office/powerpoint/2010/main" val="447415033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Dynatrace Palette">
      <a:dk1>
        <a:srgbClr val="FFFFFF"/>
      </a:dk1>
      <a:lt1>
        <a:srgbClr val="383A35"/>
      </a:lt1>
      <a:dk2>
        <a:srgbClr val="555F60"/>
      </a:dk2>
      <a:lt2>
        <a:srgbClr val="FFFFFF"/>
      </a:lt2>
      <a:accent1>
        <a:srgbClr val="1496FF"/>
      </a:accent1>
      <a:accent2>
        <a:srgbClr val="73BE28"/>
      </a:accent2>
      <a:accent3>
        <a:srgbClr val="6F2DA8"/>
      </a:accent3>
      <a:accent4>
        <a:srgbClr val="B4DC00"/>
      </a:accent4>
      <a:accent5>
        <a:srgbClr val="D82A49"/>
      </a:accent5>
      <a:accent6>
        <a:srgbClr val="FF681D"/>
      </a:accent6>
      <a:hlink>
        <a:srgbClr val="00A6B6"/>
      </a:hlink>
      <a:folHlink>
        <a:srgbClr val="A92581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8100">
          <a:solidFill>
            <a:srgbClr val="00000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ynatrace_template_11_2016" id="{4B26963E-B699-6A45-B1E5-A1E9B8D6129A}" vid="{733A6286-1844-8745-84F2-94612D404950}"/>
    </a:ext>
  </a:extLst>
</a:theme>
</file>

<file path=ppt/theme/theme3.xml><?xml version="1.0" encoding="utf-8"?>
<a:theme xmlns:a="http://schemas.openxmlformats.org/drawingml/2006/main" name="3_Office Theme">
  <a:themeElements>
    <a:clrScheme name="Custom 1">
      <a:dk1>
        <a:srgbClr val="2C2C2C"/>
      </a:dk1>
      <a:lt1>
        <a:srgbClr val="FFFFFF"/>
      </a:lt1>
      <a:dk2>
        <a:srgbClr val="3F3F3F"/>
      </a:dk2>
      <a:lt2>
        <a:srgbClr val="E7E6E6"/>
      </a:lt2>
      <a:accent1>
        <a:srgbClr val="00B0F0"/>
      </a:accent1>
      <a:accent2>
        <a:srgbClr val="92D050"/>
      </a:accent2>
      <a:accent3>
        <a:srgbClr val="7030A0"/>
      </a:accent3>
      <a:accent4>
        <a:srgbClr val="FFC000"/>
      </a:accent4>
      <a:accent5>
        <a:srgbClr val="FF0000"/>
      </a:accent5>
      <a:accent6>
        <a:srgbClr val="70AD47"/>
      </a:accent6>
      <a:hlink>
        <a:srgbClr val="00A0B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ynatrace_template_WIP" id="{A59B1A05-1915-E947-820E-330A9FC1DC96}" vid="{5C91A13E-04C9-8A4E-9895-27E8E5143BE2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17920</TotalTime>
  <Words>3780</Words>
  <Application>Microsoft Office PowerPoint</Application>
  <PresentationFormat>On-screen Show (16:9)</PresentationFormat>
  <Paragraphs>611</Paragraphs>
  <Slides>61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61</vt:i4>
      </vt:variant>
    </vt:vector>
  </HeadingPairs>
  <TitlesOfParts>
    <vt:vector size="77" baseType="lpstr">
      <vt:lpstr>SimSun</vt:lpstr>
      <vt:lpstr>Arial</vt:lpstr>
      <vt:lpstr>Arial Unicode MS</vt:lpstr>
      <vt:lpstr>Calibri</vt:lpstr>
      <vt:lpstr>Calibri Light</vt:lpstr>
      <vt:lpstr>Courier New</vt:lpstr>
      <vt:lpstr>Helvetica Light</vt:lpstr>
      <vt:lpstr>Liberation Sans</vt:lpstr>
      <vt:lpstr>Lucida Sans</vt:lpstr>
      <vt:lpstr>Open Sans Light</vt:lpstr>
      <vt:lpstr>Verdana</vt:lpstr>
      <vt:lpstr>Wingdings</vt:lpstr>
      <vt:lpstr>2_Office Theme</vt:lpstr>
      <vt:lpstr>master_master</vt:lpstr>
      <vt:lpstr>3_Office Theme</vt:lpstr>
      <vt:lpstr>1_master_master</vt:lpstr>
      <vt:lpstr>Building an Unbreakable Delivery Pipeline Shift-Left, Shift-Right, Self-Healing / Auto-Remediation  Based on: https://github.com/Dynatrace/AWSDevOpsTutorial</vt:lpstr>
      <vt:lpstr>PRE-REQUISITS Dynatrace SaaS &amp; AWS Account</vt:lpstr>
      <vt:lpstr>Prerequisites: AWS with Dynatrace</vt:lpstr>
      <vt:lpstr>#1 - Prerequisites Sanity Check: AWS</vt:lpstr>
      <vt:lpstr>#2 - Prerequisites Sanity Check: Dynatrace</vt:lpstr>
      <vt:lpstr>Before we get started – we need to copy some files</vt:lpstr>
      <vt:lpstr>Launching our Environment Our CloudFormation Template will create a Staging and Production Linux server, a Pipeline that deploys a Node.js Microservice in Staging and then Production and a set of Lambda functions to link Pipeline with Dynatrace</vt:lpstr>
      <vt:lpstr>#1 Launching the CloudFormation Stack</vt:lpstr>
      <vt:lpstr>#2 Launching the CloudFormation Stack: Upload Template</vt:lpstr>
      <vt:lpstr>#3 Launching the CloudFormation Stack: Filling in the details</vt:lpstr>
      <vt:lpstr>#4 Launching the CloudFormation Stack: Confirm and Create!</vt:lpstr>
      <vt:lpstr>#5 Launching the CloudFormation Stack: Follow Events during Creation!</vt:lpstr>
      <vt:lpstr>THE BIG PICTURE What we are going to do today!</vt:lpstr>
      <vt:lpstr>PowerPoint Presentation</vt:lpstr>
      <vt:lpstr>PowerPoint Presentation</vt:lpstr>
      <vt:lpstr>PowerPoint Presentation</vt:lpstr>
      <vt:lpstr>PowerPoint Presentation</vt:lpstr>
      <vt:lpstr>Explore our environment The CloudFormation template did most of the work already</vt:lpstr>
      <vt:lpstr>Our CloudFormation Template should be DONE by now!</vt:lpstr>
      <vt:lpstr>Our CloudFormation Template Created the following</vt:lpstr>
      <vt:lpstr>Explore our 2 EC2 Instances: Staging &amp; Production</vt:lpstr>
      <vt:lpstr>In Dynatrace Web UI: View Hosts and Validate monitored EC2 Instances</vt:lpstr>
      <vt:lpstr>Explore AWS CodePipeline: First run already on its way but will FAIL!</vt:lpstr>
      <vt:lpstr>What does AWS CodeDeploy do during Deployment?</vt:lpstr>
      <vt:lpstr>What does PushDynatraceDeploymentInfo do? And WHY can it FAIL?</vt:lpstr>
      <vt:lpstr>Configure Service Tagging Rules to Automatically apply Staging vs Production Tags</vt:lpstr>
      <vt:lpstr>Lets Run the Pipeline Again: Should run through without a problem</vt:lpstr>
      <vt:lpstr>Lets Explore our Application in Staging: Not a Web UI Masterpiece – but it works </vt:lpstr>
      <vt:lpstr>Explore our Services in Dynatrace: Everything Monitored, Everything Tagged</vt:lpstr>
      <vt:lpstr>Same CodeDeploy scripts used for Staging &amp; Production: We can validate in Dynatrace!</vt:lpstr>
      <vt:lpstr>CodeDeploy also used to deploy a “Load Test”: Very Simple – I Know </vt:lpstr>
      <vt:lpstr>Behind the Scenes: Deployment Shift-Right: Version Information, Tags, Meta Data, …</vt:lpstr>
      <vt:lpstr>Shift-Right: Tags, Deployments &amp; Events</vt:lpstr>
      <vt:lpstr>@ Deployment: Passing Meta Data to launched processes</vt:lpstr>
      <vt:lpstr>@ Deployment: Converting Process Meta Data to Tags on Services!</vt:lpstr>
      <vt:lpstr>@ Deployment: Converting Process Meta Data to Tags on Services!</vt:lpstr>
      <vt:lpstr>Automated Tag Rules: Define ONCE in Dynatrace!</vt:lpstr>
      <vt:lpstr>@Deployment: Pass Deployment Information to Deployed Entities</vt:lpstr>
      <vt:lpstr>Monitoring as Code (Monspec): Define Services and their Environments as Code</vt:lpstr>
      <vt:lpstr>Behind the Scenes: Approval Stage Shift-Left: Automate Metric Comparison to Validate Build</vt:lpstr>
      <vt:lpstr>Inspired by Continuous Performance Teams @ Dynatrace, Intuit, REI, PayPal …</vt:lpstr>
      <vt:lpstr>Monitoring as Code: Compare Metrics of Services of Different Environments/Builds</vt:lpstr>
      <vt:lpstr>Automate the Comparison: Trigger it for each Build and keep track of status!</vt:lpstr>
      <vt:lpstr>@Approval: Automating Build Validation into your CodePipeline</vt:lpstr>
      <vt:lpstr>@Approval: Automating Build Validation into your CodePipeline</vt:lpstr>
      <vt:lpstr>@Approval: Automating Build Validation into your CodePipeline</vt:lpstr>
      <vt:lpstr>@Approval: Automating Build Validation into your CodePipeline</vt:lpstr>
      <vt:lpstr>Monitoring as Code: The Full Picture</vt:lpstr>
      <vt:lpstr>Monitoring as Code: The Full Picture</vt:lpstr>
      <vt:lpstr>Monitoring as Code: The Full Picture</vt:lpstr>
      <vt:lpstr>Behind the Scenes: Self-Healing Smart Remediation Action based on AI-Detected Problems</vt:lpstr>
      <vt:lpstr>Path to NoOps: Better and Smarter Auto-Remediation, Self-Healing, …</vt:lpstr>
      <vt:lpstr>Automated Rollbacks with AWS Lambda and AWS CodeDeploy</vt:lpstr>
      <vt:lpstr>Simulating Different “Bad” Builds</vt:lpstr>
      <vt:lpstr>Additional Features to Explore Service Naming Rules, Log Based Events, …</vt:lpstr>
      <vt:lpstr>Additional Features to Explore: Nicer Service Names</vt:lpstr>
      <vt:lpstr>Service Naming Rules: Distinguish services between Staging and Production</vt:lpstr>
      <vt:lpstr>Log Rule Events: Automated Problem Detection based on custom Log Messages</vt:lpstr>
      <vt:lpstr>Log Rule Events: Automated Problem Detection based on custom Log Messages</vt:lpstr>
      <vt:lpstr>Additional Resources &amp; Reminders</vt:lpstr>
      <vt:lpstr>PowerPoint Presentation</vt:lpstr>
    </vt:vector>
  </TitlesOfParts>
  <Company>Compuware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dynaTrace Live Q&amp;A  You can start asking your questions already through the Questions tab – we will start ontime</dc:title>
  <dc:creator>Grabner, Andreas</dc:creator>
  <cp:lastModifiedBy>Etzlstorfer, Juergen</cp:lastModifiedBy>
  <cp:revision>563</cp:revision>
  <dcterms:created xsi:type="dcterms:W3CDTF">2014-10-01T05:50:41Z</dcterms:created>
  <dcterms:modified xsi:type="dcterms:W3CDTF">2018-05-18T11:59:34Z</dcterms:modified>
</cp:coreProperties>
</file>

<file path=docProps/thumbnail.jpeg>
</file>